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5" r:id="rId8"/>
    <p:sldId id="262" r:id="rId9"/>
    <p:sldId id="263" r:id="rId10"/>
    <p:sldId id="264"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9" r:id="rId32"/>
    <p:sldId id="286" r:id="rId33"/>
    <p:sldId id="287" r:id="rId34"/>
    <p:sldId id="288" r:id="rId35"/>
    <p:sldId id="290" r:id="rId36"/>
    <p:sldId id="291" r:id="rId37"/>
    <p:sldId id="294" r:id="rId38"/>
    <p:sldId id="295"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81" d="100"/>
          <a:sy n="81" d="100"/>
        </p:scale>
        <p:origin x="756" y="34"/>
      </p:cViewPr>
      <p:guideLst/>
    </p:cSldViewPr>
  </p:slideViewPr>
  <p:notesTextViewPr>
    <p:cViewPr>
      <p:scale>
        <a:sx n="1" d="1"/>
        <a:sy n="1" d="1"/>
      </p:scale>
      <p:origin x="0" y="-38"/>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84DFF0-194B-4D2E-9C96-A506E3C22C5F}" type="datetimeFigureOut">
              <a:rPr lang="en-US" smtClean="0"/>
              <a:t>6/15/2017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59004-E32D-46CF-AD9A-42CEAFEF8ACD}" type="slidenum">
              <a:rPr lang="en-US" smtClean="0"/>
              <a:t>‹#›</a:t>
            </a:fld>
            <a:endParaRPr lang="en-US"/>
          </a:p>
        </p:txBody>
      </p:sp>
    </p:spTree>
    <p:extLst>
      <p:ext uri="{BB962C8B-B14F-4D97-AF65-F5344CB8AC3E}">
        <p14:creationId xmlns:p14="http://schemas.microsoft.com/office/powerpoint/2010/main" val="443554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Obviously, I have never so much as contemplated doing any of the things I’m about to talk about.  This is the appropriate amount of salt to</a:t>
            </a:r>
            <a:r>
              <a:rPr lang="en-US" baseline="0" dirty="0" smtClean="0"/>
              <a:t> take.</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4</a:t>
            </a:fld>
            <a:endParaRPr lang="en-US"/>
          </a:p>
        </p:txBody>
      </p:sp>
    </p:spTree>
    <p:extLst>
      <p:ext uri="{BB962C8B-B14F-4D97-AF65-F5344CB8AC3E}">
        <p14:creationId xmlns:p14="http://schemas.microsoft.com/office/powerpoint/2010/main" val="671486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While we can’t make it impossible to track the money, we can make it a time consuming, expensive, colossal pain in the ass.</a:t>
            </a:r>
          </a:p>
        </p:txBody>
      </p:sp>
      <p:sp>
        <p:nvSpPr>
          <p:cNvPr id="4" name="Slide Number Placeholder 3"/>
          <p:cNvSpPr>
            <a:spLocks noGrp="1"/>
          </p:cNvSpPr>
          <p:nvPr>
            <p:ph type="sldNum" sz="quarter" idx="10"/>
          </p:nvPr>
        </p:nvSpPr>
        <p:spPr/>
        <p:txBody>
          <a:bodyPr/>
          <a:lstStyle/>
          <a:p>
            <a:fld id="{DEF59004-E32D-46CF-AD9A-42CEAFEF8ACD}" type="slidenum">
              <a:rPr lang="en-US" smtClean="0"/>
              <a:t>14</a:t>
            </a:fld>
            <a:endParaRPr lang="en-US"/>
          </a:p>
        </p:txBody>
      </p:sp>
    </p:spTree>
    <p:extLst>
      <p:ext uri="{BB962C8B-B14F-4D97-AF65-F5344CB8AC3E}">
        <p14:creationId xmlns:p14="http://schemas.microsoft.com/office/powerpoint/2010/main" val="1490676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good laundry scheme will also act as it’s own canary alerting you to an investigation giving you the ability to either break the chain and walk away or scarper off to someplace with nice beaches, strong drinks, and beneficial extradition policies.</a:t>
            </a:r>
          </a:p>
        </p:txBody>
      </p:sp>
      <p:sp>
        <p:nvSpPr>
          <p:cNvPr id="4" name="Slide Number Placeholder 3"/>
          <p:cNvSpPr>
            <a:spLocks noGrp="1"/>
          </p:cNvSpPr>
          <p:nvPr>
            <p:ph type="sldNum" sz="quarter" idx="10"/>
          </p:nvPr>
        </p:nvSpPr>
        <p:spPr/>
        <p:txBody>
          <a:bodyPr/>
          <a:lstStyle/>
          <a:p>
            <a:fld id="{DEF59004-E32D-46CF-AD9A-42CEAFEF8ACD}" type="slidenum">
              <a:rPr lang="en-US" smtClean="0"/>
              <a:t>15</a:t>
            </a:fld>
            <a:endParaRPr lang="en-US"/>
          </a:p>
        </p:txBody>
      </p:sp>
    </p:spTree>
    <p:extLst>
      <p:ext uri="{BB962C8B-B14F-4D97-AF65-F5344CB8AC3E}">
        <p14:creationId xmlns:p14="http://schemas.microsoft.com/office/powerpoint/2010/main" val="346486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Remember how I said it was really important to explain where the money was coming from?  A good laundry scheme will do that.  As bizarre as it sounds, you actually *want* to pay taxes on this income.</a:t>
            </a:r>
          </a:p>
        </p:txBody>
      </p:sp>
      <p:sp>
        <p:nvSpPr>
          <p:cNvPr id="4" name="Slide Number Placeholder 3"/>
          <p:cNvSpPr>
            <a:spLocks noGrp="1"/>
          </p:cNvSpPr>
          <p:nvPr>
            <p:ph type="sldNum" sz="quarter" idx="10"/>
          </p:nvPr>
        </p:nvSpPr>
        <p:spPr/>
        <p:txBody>
          <a:bodyPr/>
          <a:lstStyle/>
          <a:p>
            <a:fld id="{DEF59004-E32D-46CF-AD9A-42CEAFEF8ACD}" type="slidenum">
              <a:rPr lang="en-US" smtClean="0"/>
              <a:t>16</a:t>
            </a:fld>
            <a:endParaRPr lang="en-US"/>
          </a:p>
        </p:txBody>
      </p:sp>
    </p:spTree>
    <p:extLst>
      <p:ext uri="{BB962C8B-B14F-4D97-AF65-F5344CB8AC3E}">
        <p14:creationId xmlns:p14="http://schemas.microsoft.com/office/powerpoint/2010/main" val="3016587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is Alphonse Gabriel Capone, Al Capone, the real “Scarface”, “Public Enemy No.</a:t>
            </a:r>
            <a:r>
              <a:rPr lang="en-US" baseline="0" dirty="0" smtClean="0"/>
              <a:t> 1”; born here in Brooklyn actually.  Specifically, that’s his mugshot from 1931 when the feds finally took him down for good; not for murder, not for prostitution, not for bootlegging, not for racketeering; for tax evasion.  This is a guy who was responsible for dozens of murders and the FBI couldn’t get anything to stick; the IRS put him down for 11 years on fucking back taxes.  Moral of the story here, don’t fuck with the IRS.</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18</a:t>
            </a:fld>
            <a:endParaRPr lang="en-US"/>
          </a:p>
        </p:txBody>
      </p:sp>
    </p:spTree>
    <p:extLst>
      <p:ext uri="{BB962C8B-B14F-4D97-AF65-F5344CB8AC3E}">
        <p14:creationId xmlns:p14="http://schemas.microsoft.com/office/powerpoint/2010/main" val="134375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necessity, your, uh, customers are going to be sending bitcoin to an address.  That means they’re either going to know that address or there’s going to be some sort of transaction from them that ends at that address.  In both cases, that address, and the wallet that is associated with it, have to be considered compromised.  Think of those bitcoins as marked bills.  Thanks to bitcoin’s public ledger, this explodes out to any other addresses those coins touch.</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19</a:t>
            </a:fld>
            <a:endParaRPr lang="en-US"/>
          </a:p>
        </p:txBody>
      </p:sp>
    </p:spTree>
    <p:extLst>
      <p:ext uri="{BB962C8B-B14F-4D97-AF65-F5344CB8AC3E}">
        <p14:creationId xmlns:p14="http://schemas.microsoft.com/office/powerpoint/2010/main" val="2469455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bitcoin tumbler</a:t>
            </a:r>
            <a:r>
              <a:rPr lang="en-US" baseline="0" dirty="0" smtClean="0"/>
              <a:t> services and alt-coin exchanges come in.  The concept behind tumblers is you put your bitcoins in, they get mixed into a giant pool of bitcoins other people have put in, and then you take out some other bitcoins.  Ostensibly they’re for privacy; practically it’s bitcoin laundering.  You can accomplish the same effect by exchanging you bitcoin for one of the umpteen alt-coins and then exchanging those alt-coins for bitcoin; bonus points for using different exchanges.  Now, something to keep in mind with both of these are correlation attacks.  If Address A puts 3 </a:t>
            </a:r>
            <a:r>
              <a:rPr lang="en-US" baseline="0" dirty="0" err="1" smtClean="0"/>
              <a:t>btc</a:t>
            </a:r>
            <a:r>
              <a:rPr lang="en-US" baseline="0" dirty="0" smtClean="0"/>
              <a:t> into a tumbler and the tumbler immediately sends 3 </a:t>
            </a:r>
            <a:r>
              <a:rPr lang="en-US" baseline="0" dirty="0" err="1" smtClean="0"/>
              <a:t>btc</a:t>
            </a:r>
            <a:r>
              <a:rPr lang="en-US" baseline="0" dirty="0" smtClean="0"/>
              <a:t> to Address B, the obvious conclusion is that those two addresses are associated.  Instead you want Address A to put 3 </a:t>
            </a:r>
            <a:r>
              <a:rPr lang="en-US" baseline="0" dirty="0" err="1" smtClean="0"/>
              <a:t>btc</a:t>
            </a:r>
            <a:r>
              <a:rPr lang="en-US" baseline="0" dirty="0" smtClean="0"/>
              <a:t> into the tumbler then, some random time later, the tumbler sends 0.5 </a:t>
            </a:r>
            <a:r>
              <a:rPr lang="en-US" baseline="0" dirty="0" err="1" smtClean="0"/>
              <a:t>btc</a:t>
            </a:r>
            <a:r>
              <a:rPr lang="en-US" baseline="0" dirty="0" smtClean="0"/>
              <a:t> to Address B, a random delay after that it sends 0.25 </a:t>
            </a:r>
            <a:r>
              <a:rPr lang="en-US" baseline="0" dirty="0" err="1" smtClean="0"/>
              <a:t>btc</a:t>
            </a:r>
            <a:r>
              <a:rPr lang="en-US" baseline="0" dirty="0" smtClean="0"/>
              <a:t> to addresses C and D; and so on until it’s all out of the tumbler.</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20</a:t>
            </a:fld>
            <a:endParaRPr lang="en-US"/>
          </a:p>
        </p:txBody>
      </p:sp>
    </p:spTree>
    <p:extLst>
      <p:ext uri="{BB962C8B-B14F-4D97-AF65-F5344CB8AC3E}">
        <p14:creationId xmlns:p14="http://schemas.microsoft.com/office/powerpoint/2010/main" val="1298132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all related.  Essentially</a:t>
            </a:r>
            <a:r>
              <a:rPr lang="en-US" baseline="0" dirty="0" smtClean="0"/>
              <a:t> they’re all going to play into each other to make a giant tangled web of ownership structures that help us meet a few of our goals.</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21</a:t>
            </a:fld>
            <a:endParaRPr lang="en-US"/>
          </a:p>
        </p:txBody>
      </p:sp>
    </p:spTree>
    <p:extLst>
      <p:ext uri="{BB962C8B-B14F-4D97-AF65-F5344CB8AC3E}">
        <p14:creationId xmlns:p14="http://schemas.microsoft.com/office/powerpoint/2010/main" val="1243001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that exchange bitcoin for alt-coins, exchange alt-coins for bitcoins trick?  When you have offshore shell companies, you can get foreign bank accounts under them.  When you have foreign bank accounts you can pull that same trick with </a:t>
            </a:r>
            <a:r>
              <a:rPr lang="en-US" baseline="0" dirty="0" err="1" smtClean="0"/>
              <a:t>meatspace</a:t>
            </a:r>
            <a:r>
              <a:rPr lang="en-US" baseline="0" dirty="0" smtClean="0"/>
              <a:t> money.</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22</a:t>
            </a:fld>
            <a:endParaRPr lang="en-US"/>
          </a:p>
        </p:txBody>
      </p:sp>
    </p:spTree>
    <p:extLst>
      <p:ext uri="{BB962C8B-B14F-4D97-AF65-F5344CB8AC3E}">
        <p14:creationId xmlns:p14="http://schemas.microsoft.com/office/powerpoint/2010/main" val="1559762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aside before getting into the whole tangled web of </a:t>
            </a:r>
            <a:r>
              <a:rPr lang="en-US" dirty="0" err="1" smtClean="0"/>
              <a:t>headfuckery</a:t>
            </a:r>
            <a:r>
              <a:rPr lang="en-US" dirty="0" smtClean="0"/>
              <a:t>; many places, including several US states, will allow you to register a company to another company that doesn’t exist yet, that company can then be registered to the first company resulting in Company A being owned by Company B while Company B is owned by Company A.</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24</a:t>
            </a:fld>
            <a:endParaRPr lang="en-US"/>
          </a:p>
        </p:txBody>
      </p:sp>
    </p:spTree>
    <p:extLst>
      <p:ext uri="{BB962C8B-B14F-4D97-AF65-F5344CB8AC3E}">
        <p14:creationId xmlns:p14="http://schemas.microsoft.com/office/powerpoint/2010/main" val="1952772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31</a:t>
            </a:fld>
            <a:endParaRPr lang="en-US"/>
          </a:p>
        </p:txBody>
      </p:sp>
    </p:spTree>
    <p:extLst>
      <p:ext uri="{BB962C8B-B14F-4D97-AF65-F5344CB8AC3E}">
        <p14:creationId xmlns:p14="http://schemas.microsoft.com/office/powerpoint/2010/main" val="660562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thought CFAA was fucked?</a:t>
            </a:r>
          </a:p>
          <a:p>
            <a:r>
              <a:rPr lang="en-US" dirty="0" smtClean="0"/>
              <a:t>Money laundering laws are designed to put pressure on the money launderers to roll on the people they’re laundering money for. In</a:t>
            </a:r>
            <a:r>
              <a:rPr lang="en-US" baseline="0" dirty="0" smtClean="0"/>
              <a:t> some cases t</a:t>
            </a:r>
            <a:r>
              <a:rPr lang="en-US" dirty="0" smtClean="0"/>
              <a:t>hat</a:t>
            </a:r>
            <a:r>
              <a:rPr lang="en-US" baseline="0" dirty="0" smtClean="0"/>
              <a:t> means they’re competing with the threat of having your whole family murdered in front of you before being tortured to death.</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5</a:t>
            </a:fld>
            <a:endParaRPr lang="en-US"/>
          </a:p>
        </p:txBody>
      </p:sp>
    </p:spTree>
    <p:extLst>
      <p:ext uri="{BB962C8B-B14F-4D97-AF65-F5344CB8AC3E}">
        <p14:creationId xmlns:p14="http://schemas.microsoft.com/office/powerpoint/2010/main" val="563126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up dev accounts under shell companies</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35</a:t>
            </a:fld>
            <a:endParaRPr lang="en-US"/>
          </a:p>
        </p:txBody>
      </p:sp>
    </p:spTree>
    <p:extLst>
      <p:ext uri="{BB962C8B-B14F-4D97-AF65-F5344CB8AC3E}">
        <p14:creationId xmlns:p14="http://schemas.microsoft.com/office/powerpoint/2010/main" val="3241371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all know the FBI.  For some reason the Secret Service investigates “cybercrime” too.  Anyone recognize that last one?  Yeah, that’s the IRS; we’ll get back to them in a bit.</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6</a:t>
            </a:fld>
            <a:endParaRPr lang="en-US"/>
          </a:p>
        </p:txBody>
      </p:sp>
    </p:spTree>
    <p:extLst>
      <p:ext uri="{BB962C8B-B14F-4D97-AF65-F5344CB8AC3E}">
        <p14:creationId xmlns:p14="http://schemas.microsoft.com/office/powerpoint/2010/main" val="2091316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Either</a:t>
            </a:r>
            <a:r>
              <a:rPr lang="en-US" baseline="0" dirty="0" smtClean="0"/>
              <a:t> this wasn’t meant to make money, or these guys are fucking idiots.  They’re unimaginative, shit coders; as a result the original campaign’s only made about 50.5 bitcoin (whatever that’s worth this </a:t>
            </a:r>
            <a:r>
              <a:rPr lang="en-US" baseline="0" smtClean="0"/>
              <a:t>minute</a:t>
            </a:r>
            <a:r>
              <a:rPr lang="en-US" baseline="0" smtClean="0"/>
              <a:t>).</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7</a:t>
            </a:fld>
            <a:endParaRPr lang="en-US"/>
          </a:p>
        </p:txBody>
      </p:sp>
    </p:spTree>
    <p:extLst>
      <p:ext uri="{BB962C8B-B14F-4D97-AF65-F5344CB8AC3E}">
        <p14:creationId xmlns:p14="http://schemas.microsoft.com/office/powerpoint/2010/main" val="2504694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8</a:t>
            </a:fld>
            <a:endParaRPr lang="en-US"/>
          </a:p>
        </p:txBody>
      </p:sp>
    </p:spTree>
    <p:extLst>
      <p:ext uri="{BB962C8B-B14F-4D97-AF65-F5344CB8AC3E}">
        <p14:creationId xmlns:p14="http://schemas.microsoft.com/office/powerpoint/2010/main" val="3259351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Bitcoin is like cash.  If cash was marked bills recorded to a public ledger at every transaction.  You</a:t>
            </a:r>
            <a:r>
              <a:rPr lang="en-US" baseline="0" dirty="0" smtClean="0"/>
              <a:t> can’t say you didn’t know about it since there’s no other reason you would be receiving at that address.  And it doesn’t explain where the money came from; this one gets overlooked a lot, and it’s really, really important.  We’ll talk about that a bit more later.  Suffice to say, ‘90s kid movie shit don’t fly.</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10</a:t>
            </a:fld>
            <a:endParaRPr lang="en-US"/>
          </a:p>
        </p:txBody>
      </p:sp>
    </p:spTree>
    <p:extLst>
      <p:ext uri="{BB962C8B-B14F-4D97-AF65-F5344CB8AC3E}">
        <p14:creationId xmlns:p14="http://schemas.microsoft.com/office/powerpoint/2010/main" val="1766775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get to what our goals actually *are*, let’s clear up a misconception. [click]</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11</a:t>
            </a:fld>
            <a:endParaRPr lang="en-US"/>
          </a:p>
        </p:txBody>
      </p:sp>
    </p:spTree>
    <p:extLst>
      <p:ext uri="{BB962C8B-B14F-4D97-AF65-F5344CB8AC3E}">
        <p14:creationId xmlns:p14="http://schemas.microsoft.com/office/powerpoint/2010/main" val="3676336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statements are pretty much identical; in that they’re both complete bullshit.  Just like how sufficiently skilled, motivated, and funded hackers can get through any defense; sufficiently skilled, motivated, and funded forensic accountants can unravel any money laundering scheme.</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12</a:t>
            </a:fld>
            <a:endParaRPr lang="en-US"/>
          </a:p>
        </p:txBody>
      </p:sp>
    </p:spTree>
    <p:extLst>
      <p:ext uri="{BB962C8B-B14F-4D97-AF65-F5344CB8AC3E}">
        <p14:creationId xmlns:p14="http://schemas.microsoft.com/office/powerpoint/2010/main" val="3432822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what are our goals? [click]</a:t>
            </a:r>
            <a:endParaRPr lang="en-US" dirty="0"/>
          </a:p>
        </p:txBody>
      </p:sp>
      <p:sp>
        <p:nvSpPr>
          <p:cNvPr id="4" name="Slide Number Placeholder 3"/>
          <p:cNvSpPr>
            <a:spLocks noGrp="1"/>
          </p:cNvSpPr>
          <p:nvPr>
            <p:ph type="sldNum" sz="quarter" idx="10"/>
          </p:nvPr>
        </p:nvSpPr>
        <p:spPr/>
        <p:txBody>
          <a:bodyPr/>
          <a:lstStyle/>
          <a:p>
            <a:fld id="{DEF59004-E32D-46CF-AD9A-42CEAFEF8ACD}" type="slidenum">
              <a:rPr lang="en-US" smtClean="0"/>
              <a:t>13</a:t>
            </a:fld>
            <a:endParaRPr lang="en-US"/>
          </a:p>
        </p:txBody>
      </p:sp>
    </p:spTree>
    <p:extLst>
      <p:ext uri="{BB962C8B-B14F-4D97-AF65-F5344CB8AC3E}">
        <p14:creationId xmlns:p14="http://schemas.microsoft.com/office/powerpoint/2010/main" val="2986114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6/15/2017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6/15/2017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6/15/2017</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6/15/2017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6/15/2017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6/15/2017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6/15/2017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6/15/2017</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6/15/2017</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6/15/2017</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6/15/2017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6/15/2017</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7.wdp"/><Relationship Id="rId3" Type="http://schemas.microsoft.com/office/2007/relationships/hdphoto" Target="../media/hdphoto2.wdp"/><Relationship Id="rId7" Type="http://schemas.microsoft.com/office/2007/relationships/hdphoto" Target="../media/hdphoto4.wdp"/><Relationship Id="rId12"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11" Type="http://schemas.microsoft.com/office/2007/relationships/hdphoto" Target="../media/hdphoto6.wdp"/><Relationship Id="rId5" Type="http://schemas.microsoft.com/office/2007/relationships/hdphoto" Target="../media/hdphoto3.wdp"/><Relationship Id="rId1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4.png"/><Relationship Id="rId9" Type="http://schemas.microsoft.com/office/2007/relationships/hdphoto" Target="../media/hdphoto5.wdp"/><Relationship Id="rId1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0.jp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36.png"/><Relationship Id="rId4" Type="http://schemas.microsoft.com/office/2007/relationships/hdphoto" Target="../media/hdphoto8.wdp"/></Relationships>
</file>

<file path=ppt/slides/_rels/slide3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EnglishRussia1/status/862661011882561537" TargetMode="External"/><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3.png"/><Relationship Id="rId7" Type="http://schemas.openxmlformats.org/officeDocument/2006/relationships/image" Target="../media/image46.jpe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g"/><Relationship Id="rId5" Type="http://schemas.microsoft.com/office/2007/relationships/hdphoto" Target="../media/hdphoto1.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smtClean="0"/>
              <a:t>Your Ransomware Worked! Now What?</a:t>
            </a:r>
            <a:endParaRPr lang="en-US" sz="4800" dirty="0"/>
          </a:p>
        </p:txBody>
      </p:sp>
      <p:sp>
        <p:nvSpPr>
          <p:cNvPr id="3" name="Subtitle 2"/>
          <p:cNvSpPr>
            <a:spLocks noGrp="1"/>
          </p:cNvSpPr>
          <p:nvPr>
            <p:ph type="subTitle" idx="1"/>
          </p:nvPr>
        </p:nvSpPr>
        <p:spPr/>
        <p:txBody>
          <a:bodyPr/>
          <a:lstStyle/>
          <a:p>
            <a:r>
              <a:rPr lang="en-US" dirty="0" smtClean="0"/>
              <a:t>Money Laundering 101</a:t>
            </a:r>
            <a:endParaRPr lang="en-US" dirty="0"/>
          </a:p>
        </p:txBody>
      </p:sp>
    </p:spTree>
    <p:extLst>
      <p:ext uri="{BB962C8B-B14F-4D97-AF65-F5344CB8AC3E}">
        <p14:creationId xmlns:p14="http://schemas.microsoft.com/office/powerpoint/2010/main" val="1091238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It’s FAIL</a:t>
            </a:r>
            <a:endParaRPr lang="en-US" dirty="0"/>
          </a:p>
        </p:txBody>
      </p:sp>
      <p:sp>
        <p:nvSpPr>
          <p:cNvPr id="3" name="Content Placeholder 2"/>
          <p:cNvSpPr>
            <a:spLocks noGrp="1"/>
          </p:cNvSpPr>
          <p:nvPr>
            <p:ph idx="1"/>
          </p:nvPr>
        </p:nvSpPr>
        <p:spPr/>
        <p:txBody>
          <a:bodyPr/>
          <a:lstStyle/>
          <a:p>
            <a:r>
              <a:rPr lang="en-US" dirty="0" smtClean="0"/>
              <a:t>Easily tracked</a:t>
            </a:r>
          </a:p>
          <a:p>
            <a:endParaRPr lang="en-US" dirty="0" smtClean="0"/>
          </a:p>
          <a:p>
            <a:r>
              <a:rPr lang="en-US" dirty="0" smtClean="0"/>
              <a:t>No deniability</a:t>
            </a:r>
          </a:p>
          <a:p>
            <a:endParaRPr lang="en-US" dirty="0" smtClean="0"/>
          </a:p>
          <a:p>
            <a:r>
              <a:rPr lang="en-US" dirty="0" smtClean="0"/>
              <a:t>Doesn’t explain source of funds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9879" y="1230198"/>
            <a:ext cx="3625755" cy="5476973"/>
          </a:xfrm>
          <a:prstGeom prst="rect">
            <a:avLst/>
          </a:prstGeom>
        </p:spPr>
      </p:pic>
    </p:spTree>
    <p:extLst>
      <p:ext uri="{BB962C8B-B14F-4D97-AF65-F5344CB8AC3E}">
        <p14:creationId xmlns:p14="http://schemas.microsoft.com/office/powerpoint/2010/main" val="3519463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Laundering Money</a:t>
            </a:r>
            <a:endParaRPr lang="en-US" dirty="0"/>
          </a:p>
        </p:txBody>
      </p:sp>
    </p:spTree>
    <p:extLst>
      <p:ext uri="{BB962C8B-B14F-4D97-AF65-F5344CB8AC3E}">
        <p14:creationId xmlns:p14="http://schemas.microsoft.com/office/powerpoint/2010/main" val="840398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Laundering Money</a:t>
            </a:r>
            <a:endParaRPr lang="en-US" dirty="0"/>
          </a:p>
        </p:txBody>
      </p:sp>
      <p:sp>
        <p:nvSpPr>
          <p:cNvPr id="3" name="Content Placeholder 2"/>
          <p:cNvSpPr>
            <a:spLocks noGrp="1"/>
          </p:cNvSpPr>
          <p:nvPr>
            <p:ph idx="1"/>
          </p:nvPr>
        </p:nvSpPr>
        <p:spPr/>
        <p:txBody>
          <a:bodyPr/>
          <a:lstStyle/>
          <a:p>
            <a:pPr marL="0" indent="0" algn="ctr">
              <a:buNone/>
            </a:pPr>
            <a:r>
              <a:rPr lang="en-US" dirty="0" smtClean="0"/>
              <a:t>“This method makes your money untraceable”</a:t>
            </a:r>
          </a:p>
          <a:p>
            <a:pPr marL="0" indent="0" algn="ctr">
              <a:buNone/>
            </a:pPr>
            <a:endParaRPr lang="en-US" dirty="0" smtClean="0"/>
          </a:p>
          <a:p>
            <a:pPr marL="0" indent="0" algn="ctr">
              <a:buNone/>
            </a:pPr>
            <a:r>
              <a:rPr lang="en-US" dirty="0" smtClean="0"/>
              <a:t>“Our magic box makes your network </a:t>
            </a:r>
            <a:r>
              <a:rPr lang="en-US" dirty="0" err="1" smtClean="0"/>
              <a:t>unhackable</a:t>
            </a:r>
            <a:r>
              <a:rPr lang="en-US" dirty="0" smtClean="0"/>
              <a:t>”</a:t>
            </a:r>
            <a:endParaRPr lang="en-US" dirty="0"/>
          </a:p>
        </p:txBody>
      </p:sp>
    </p:spTree>
    <p:extLst>
      <p:ext uri="{BB962C8B-B14F-4D97-AF65-F5344CB8AC3E}">
        <p14:creationId xmlns:p14="http://schemas.microsoft.com/office/powerpoint/2010/main" val="1520806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Laundering Money</a:t>
            </a:r>
            <a:endParaRPr lang="en-US" dirty="0"/>
          </a:p>
        </p:txBody>
      </p:sp>
    </p:spTree>
    <p:extLst>
      <p:ext uri="{BB962C8B-B14F-4D97-AF65-F5344CB8AC3E}">
        <p14:creationId xmlns:p14="http://schemas.microsoft.com/office/powerpoint/2010/main" val="3310897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Laundering Money</a:t>
            </a:r>
            <a:endParaRPr lang="en-US" dirty="0"/>
          </a:p>
        </p:txBody>
      </p:sp>
      <p:sp>
        <p:nvSpPr>
          <p:cNvPr id="3" name="Content Placeholder 2"/>
          <p:cNvSpPr>
            <a:spLocks noGrp="1"/>
          </p:cNvSpPr>
          <p:nvPr>
            <p:ph idx="1"/>
          </p:nvPr>
        </p:nvSpPr>
        <p:spPr/>
        <p:txBody>
          <a:bodyPr/>
          <a:lstStyle/>
          <a:p>
            <a:r>
              <a:rPr lang="en-US" dirty="0" smtClean="0"/>
              <a:t>Make tracking the money a colossal pain in the ass</a:t>
            </a:r>
          </a:p>
        </p:txBody>
      </p:sp>
    </p:spTree>
    <p:extLst>
      <p:ext uri="{BB962C8B-B14F-4D97-AF65-F5344CB8AC3E}">
        <p14:creationId xmlns:p14="http://schemas.microsoft.com/office/powerpoint/2010/main" val="741608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Laundering Money</a:t>
            </a:r>
            <a:endParaRPr lang="en-US" dirty="0"/>
          </a:p>
        </p:txBody>
      </p:sp>
      <p:sp>
        <p:nvSpPr>
          <p:cNvPr id="3" name="Content Placeholder 2"/>
          <p:cNvSpPr>
            <a:spLocks noGrp="1"/>
          </p:cNvSpPr>
          <p:nvPr>
            <p:ph idx="1"/>
          </p:nvPr>
        </p:nvSpPr>
        <p:spPr/>
        <p:txBody>
          <a:bodyPr/>
          <a:lstStyle/>
          <a:p>
            <a:r>
              <a:rPr lang="en-US" dirty="0" smtClean="0"/>
              <a:t>Make tracking the money a colossal pain in the ass</a:t>
            </a:r>
          </a:p>
          <a:p>
            <a:pPr marL="0" indent="0">
              <a:buNone/>
            </a:pPr>
            <a:endParaRPr lang="en-US" dirty="0"/>
          </a:p>
          <a:p>
            <a:r>
              <a:rPr lang="en-US" dirty="0" smtClean="0"/>
              <a:t>Provide early warning / exit route</a:t>
            </a:r>
          </a:p>
        </p:txBody>
      </p:sp>
    </p:spTree>
    <p:extLst>
      <p:ext uri="{BB962C8B-B14F-4D97-AF65-F5344CB8AC3E}">
        <p14:creationId xmlns:p14="http://schemas.microsoft.com/office/powerpoint/2010/main" val="4015773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Laundering Money</a:t>
            </a:r>
            <a:endParaRPr lang="en-US" dirty="0"/>
          </a:p>
        </p:txBody>
      </p:sp>
      <p:sp>
        <p:nvSpPr>
          <p:cNvPr id="3" name="Content Placeholder 2"/>
          <p:cNvSpPr>
            <a:spLocks noGrp="1"/>
          </p:cNvSpPr>
          <p:nvPr>
            <p:ph idx="1"/>
          </p:nvPr>
        </p:nvSpPr>
        <p:spPr/>
        <p:txBody>
          <a:bodyPr/>
          <a:lstStyle/>
          <a:p>
            <a:r>
              <a:rPr lang="en-US" dirty="0" smtClean="0"/>
              <a:t>Make tracking the money a colossal pain in the ass</a:t>
            </a:r>
          </a:p>
          <a:p>
            <a:pPr marL="0" indent="0">
              <a:buNone/>
            </a:pPr>
            <a:endParaRPr lang="en-US" dirty="0"/>
          </a:p>
          <a:p>
            <a:r>
              <a:rPr lang="en-US" dirty="0" smtClean="0"/>
              <a:t>Provide early warning / exit route</a:t>
            </a:r>
          </a:p>
          <a:p>
            <a:endParaRPr lang="en-US" dirty="0"/>
          </a:p>
          <a:p>
            <a:r>
              <a:rPr lang="en-US" dirty="0" smtClean="0"/>
              <a:t>Provide a plausible source of legitimate income</a:t>
            </a:r>
          </a:p>
          <a:p>
            <a:pPr lvl="1"/>
            <a:r>
              <a:rPr lang="en-US" dirty="0" smtClean="0"/>
              <a:t>You *want* to pay taxes</a:t>
            </a:r>
            <a:endParaRPr lang="en-US" dirty="0"/>
          </a:p>
        </p:txBody>
      </p:sp>
    </p:spTree>
    <p:extLst>
      <p:ext uri="{BB962C8B-B14F-4D97-AF65-F5344CB8AC3E}">
        <p14:creationId xmlns:p14="http://schemas.microsoft.com/office/powerpoint/2010/main" val="4001778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Would I Want to Pay Taxes?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32848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Would I Want to Pay Taxes?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09813" y="2316956"/>
            <a:ext cx="6534150" cy="3667125"/>
          </a:xfrm>
        </p:spPr>
      </p:pic>
    </p:spTree>
    <p:extLst>
      <p:ext uri="{BB962C8B-B14F-4D97-AF65-F5344CB8AC3E}">
        <p14:creationId xmlns:p14="http://schemas.microsoft.com/office/powerpoint/2010/main" val="101451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sp>
        <p:nvSpPr>
          <p:cNvPr id="3" name="Content Placeholder 2"/>
          <p:cNvSpPr>
            <a:spLocks noGrp="1"/>
          </p:cNvSpPr>
          <p:nvPr>
            <p:ph idx="1"/>
          </p:nvPr>
        </p:nvSpPr>
        <p:spPr/>
        <p:txBody>
          <a:bodyPr/>
          <a:lstStyle/>
          <a:p>
            <a:r>
              <a:rPr lang="en-US" dirty="0" smtClean="0"/>
              <a:t>Burner wallets / addresses</a:t>
            </a:r>
          </a:p>
        </p:txBody>
      </p:sp>
    </p:spTree>
    <p:extLst>
      <p:ext uri="{BB962C8B-B14F-4D97-AF65-F5344CB8AC3E}">
        <p14:creationId xmlns:p14="http://schemas.microsoft.com/office/powerpoint/2010/main" val="1621289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lnSpcReduction="10000"/>
          </a:bodyPr>
          <a:lstStyle/>
          <a:p>
            <a:r>
              <a:rPr lang="en-US" dirty="0" smtClean="0"/>
              <a:t>Who I am</a:t>
            </a:r>
          </a:p>
          <a:p>
            <a:r>
              <a:rPr lang="en-US" dirty="0" smtClean="0"/>
              <a:t>Who I am not</a:t>
            </a:r>
          </a:p>
          <a:p>
            <a:r>
              <a:rPr lang="en-US" dirty="0" smtClean="0"/>
              <a:t>Why you </a:t>
            </a:r>
            <a:r>
              <a:rPr lang="en-US" dirty="0"/>
              <a:t>s</a:t>
            </a:r>
            <a:r>
              <a:rPr lang="en-US" dirty="0" smtClean="0"/>
              <a:t>houldn’t do this</a:t>
            </a:r>
          </a:p>
          <a:p>
            <a:r>
              <a:rPr lang="en-US" dirty="0"/>
              <a:t>The elephant in the room</a:t>
            </a:r>
          </a:p>
          <a:p>
            <a:r>
              <a:rPr lang="en-US" dirty="0" smtClean="0"/>
              <a:t>The simplest possible method</a:t>
            </a:r>
          </a:p>
          <a:p>
            <a:pPr lvl="1"/>
            <a:r>
              <a:rPr lang="en-US" dirty="0" smtClean="0"/>
              <a:t>Why it’s FAIL</a:t>
            </a:r>
          </a:p>
          <a:p>
            <a:r>
              <a:rPr lang="en-US" dirty="0" smtClean="0"/>
              <a:t>Goals of laundering money</a:t>
            </a:r>
          </a:p>
          <a:p>
            <a:r>
              <a:rPr lang="en-US" dirty="0" smtClean="0"/>
              <a:t>The basics</a:t>
            </a:r>
          </a:p>
          <a:p>
            <a:r>
              <a:rPr lang="en-US" dirty="0" smtClean="0"/>
              <a:t>Another layer of </a:t>
            </a:r>
            <a:r>
              <a:rPr lang="en-US" dirty="0" err="1" smtClean="0"/>
              <a:t>fuckery</a:t>
            </a:r>
            <a:endParaRPr lang="en-US" dirty="0" smtClean="0"/>
          </a:p>
          <a:p>
            <a:r>
              <a:rPr lang="en-US" dirty="0" smtClean="0"/>
              <a:t>Questions</a:t>
            </a:r>
          </a:p>
          <a:p>
            <a:endParaRPr lang="en-US" dirty="0"/>
          </a:p>
        </p:txBody>
      </p:sp>
    </p:spTree>
    <p:extLst>
      <p:ext uri="{BB962C8B-B14F-4D97-AF65-F5344CB8AC3E}">
        <p14:creationId xmlns:p14="http://schemas.microsoft.com/office/powerpoint/2010/main" val="3112352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sp>
        <p:nvSpPr>
          <p:cNvPr id="3" name="Content Placeholder 2"/>
          <p:cNvSpPr>
            <a:spLocks noGrp="1"/>
          </p:cNvSpPr>
          <p:nvPr>
            <p:ph idx="1"/>
          </p:nvPr>
        </p:nvSpPr>
        <p:spPr/>
        <p:txBody>
          <a:bodyPr/>
          <a:lstStyle/>
          <a:p>
            <a:r>
              <a:rPr lang="en-US" dirty="0" smtClean="0"/>
              <a:t>Burner wallets / addresses</a:t>
            </a:r>
          </a:p>
          <a:p>
            <a:r>
              <a:rPr lang="en-US" dirty="0" smtClean="0"/>
              <a:t>Bitcoin tumblers</a:t>
            </a:r>
          </a:p>
          <a:p>
            <a:r>
              <a:rPr lang="en-US" dirty="0" smtClean="0"/>
              <a:t>Alt-coin exchanges</a:t>
            </a:r>
          </a:p>
        </p:txBody>
      </p:sp>
    </p:spTree>
    <p:extLst>
      <p:ext uri="{BB962C8B-B14F-4D97-AF65-F5344CB8AC3E}">
        <p14:creationId xmlns:p14="http://schemas.microsoft.com/office/powerpoint/2010/main" val="10203519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sp>
        <p:nvSpPr>
          <p:cNvPr id="3" name="Content Placeholder 2"/>
          <p:cNvSpPr>
            <a:spLocks noGrp="1"/>
          </p:cNvSpPr>
          <p:nvPr>
            <p:ph idx="1"/>
          </p:nvPr>
        </p:nvSpPr>
        <p:spPr/>
        <p:txBody>
          <a:bodyPr/>
          <a:lstStyle/>
          <a:p>
            <a:r>
              <a:rPr lang="en-US" dirty="0" smtClean="0"/>
              <a:t>Burner wallets / addresses</a:t>
            </a:r>
          </a:p>
          <a:p>
            <a:r>
              <a:rPr lang="en-US" dirty="0" smtClean="0"/>
              <a:t>Bitcoin tumblers</a:t>
            </a:r>
          </a:p>
          <a:p>
            <a:r>
              <a:rPr lang="en-US" dirty="0" smtClean="0"/>
              <a:t>Alt-coin exchanges</a:t>
            </a:r>
          </a:p>
          <a:p>
            <a:r>
              <a:rPr lang="en-US" dirty="0" smtClean="0"/>
              <a:t>Anonymous companies</a:t>
            </a:r>
          </a:p>
          <a:p>
            <a:pPr lvl="1"/>
            <a:r>
              <a:rPr lang="en-US" dirty="0" smtClean="0"/>
              <a:t>Registered Agents</a:t>
            </a:r>
          </a:p>
          <a:p>
            <a:r>
              <a:rPr lang="en-US" dirty="0" smtClean="0"/>
              <a:t>Holding companies</a:t>
            </a:r>
          </a:p>
          <a:p>
            <a:r>
              <a:rPr lang="en-US" dirty="0" smtClean="0"/>
              <a:t>Offshore shell companies</a:t>
            </a:r>
          </a:p>
        </p:txBody>
      </p:sp>
    </p:spTree>
    <p:extLst>
      <p:ext uri="{BB962C8B-B14F-4D97-AF65-F5344CB8AC3E}">
        <p14:creationId xmlns:p14="http://schemas.microsoft.com/office/powerpoint/2010/main" val="361804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a:t>
            </a:r>
            <a:endParaRPr lang="en-US" dirty="0"/>
          </a:p>
        </p:txBody>
      </p:sp>
      <p:sp>
        <p:nvSpPr>
          <p:cNvPr id="3" name="Content Placeholder 2"/>
          <p:cNvSpPr>
            <a:spLocks noGrp="1"/>
          </p:cNvSpPr>
          <p:nvPr>
            <p:ph idx="1"/>
          </p:nvPr>
        </p:nvSpPr>
        <p:spPr/>
        <p:txBody>
          <a:bodyPr/>
          <a:lstStyle/>
          <a:p>
            <a:r>
              <a:rPr lang="en-US" dirty="0" smtClean="0"/>
              <a:t>Burner wallets / addresses</a:t>
            </a:r>
          </a:p>
          <a:p>
            <a:r>
              <a:rPr lang="en-US" dirty="0" smtClean="0"/>
              <a:t>Bitcoin tumblers</a:t>
            </a:r>
          </a:p>
          <a:p>
            <a:r>
              <a:rPr lang="en-US" dirty="0" smtClean="0"/>
              <a:t>Alt-coin exchanges</a:t>
            </a:r>
          </a:p>
          <a:p>
            <a:r>
              <a:rPr lang="en-US" dirty="0" smtClean="0"/>
              <a:t>Anonymous companies</a:t>
            </a:r>
          </a:p>
          <a:p>
            <a:pPr lvl="1"/>
            <a:r>
              <a:rPr lang="en-US" dirty="0" smtClean="0"/>
              <a:t>Registered Agents</a:t>
            </a:r>
          </a:p>
          <a:p>
            <a:r>
              <a:rPr lang="en-US" dirty="0" smtClean="0"/>
              <a:t>Holding companies</a:t>
            </a:r>
          </a:p>
          <a:p>
            <a:r>
              <a:rPr lang="en-US" dirty="0" smtClean="0"/>
              <a:t>Offshore shell companies</a:t>
            </a:r>
          </a:p>
          <a:p>
            <a:r>
              <a:rPr lang="en-US" dirty="0" smtClean="0"/>
              <a:t>Foreign bank accounts</a:t>
            </a:r>
          </a:p>
          <a:p>
            <a:r>
              <a:rPr lang="en-US" dirty="0" smtClean="0"/>
              <a:t>Currency exchanges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875" y="4714875"/>
            <a:ext cx="2143125" cy="2143125"/>
          </a:xfrm>
          <a:prstGeom prst="rect">
            <a:avLst/>
          </a:prstGeom>
        </p:spPr>
      </p:pic>
    </p:spTree>
    <p:extLst>
      <p:ext uri="{BB962C8B-B14F-4D97-AF65-F5344CB8AC3E}">
        <p14:creationId xmlns:p14="http://schemas.microsoft.com/office/powerpoint/2010/main" val="2881542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Looks Like</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3421" y="3562145"/>
            <a:ext cx="799790" cy="799790"/>
          </a:xfrm>
        </p:spPr>
      </p:pic>
      <p:pic>
        <p:nvPicPr>
          <p:cNvPr id="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0924" y="3562145"/>
            <a:ext cx="799790" cy="799790"/>
          </a:xfrm>
          <a:prstGeom prst="rect">
            <a:avLst/>
          </a:prstGeom>
        </p:spPr>
      </p:pic>
      <p:pic>
        <p:nvPicPr>
          <p:cNvPr id="6"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427" y="2410907"/>
            <a:ext cx="799790" cy="799790"/>
          </a:xfrm>
          <a:prstGeom prst="rect">
            <a:avLst/>
          </a:prstGeom>
        </p:spPr>
      </p:pic>
      <p:pic>
        <p:nvPicPr>
          <p:cNvPr id="7"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427" y="3562145"/>
            <a:ext cx="799790" cy="799790"/>
          </a:xfrm>
          <a:prstGeom prst="rect">
            <a:avLst/>
          </a:prstGeom>
        </p:spPr>
      </p:pic>
      <p:pic>
        <p:nvPicPr>
          <p:cNvPr id="8"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427" y="4713383"/>
            <a:ext cx="799790" cy="799790"/>
          </a:xfrm>
          <a:prstGeom prst="rect">
            <a:avLst/>
          </a:prstGeom>
        </p:spPr>
      </p:pic>
      <p:cxnSp>
        <p:nvCxnSpPr>
          <p:cNvPr id="9" name="Straight Arrow Connector 8"/>
          <p:cNvCxnSpPr/>
          <p:nvPr/>
        </p:nvCxnSpPr>
        <p:spPr>
          <a:xfrm>
            <a:off x="2079880" y="3962040"/>
            <a:ext cx="42013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501628" y="3101546"/>
            <a:ext cx="481913" cy="86049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501628" y="3962040"/>
            <a:ext cx="38233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501628" y="3962040"/>
            <a:ext cx="536799" cy="7513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1282" y="2371236"/>
            <a:ext cx="1325022" cy="879132"/>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1282" y="3522474"/>
            <a:ext cx="1325022" cy="879132"/>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75016" y="4673712"/>
            <a:ext cx="1325022" cy="879132"/>
          </a:xfrm>
          <a:prstGeom prst="rect">
            <a:avLst/>
          </a:prstGeom>
        </p:spPr>
      </p:pic>
      <p:cxnSp>
        <p:nvCxnSpPr>
          <p:cNvPr id="16" name="Straight Arrow Connector 15"/>
          <p:cNvCxnSpPr/>
          <p:nvPr/>
        </p:nvCxnSpPr>
        <p:spPr>
          <a:xfrm>
            <a:off x="4992677" y="2810802"/>
            <a:ext cx="38233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992677" y="3962040"/>
            <a:ext cx="38233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984799" y="5113278"/>
            <a:ext cx="38233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9"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121" y="2410907"/>
            <a:ext cx="799790" cy="799790"/>
          </a:xfrm>
          <a:prstGeom prst="rect">
            <a:avLst/>
          </a:prstGeom>
        </p:spPr>
      </p:pic>
      <p:pic>
        <p:nvPicPr>
          <p:cNvPr id="20"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121" y="3562145"/>
            <a:ext cx="799790" cy="799790"/>
          </a:xfrm>
          <a:prstGeom prst="rect">
            <a:avLst/>
          </a:prstGeom>
        </p:spPr>
      </p:pic>
      <p:pic>
        <p:nvPicPr>
          <p:cNvPr id="21"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121" y="4713383"/>
            <a:ext cx="799790" cy="799790"/>
          </a:xfrm>
          <a:prstGeom prst="rect">
            <a:avLst/>
          </a:prstGeom>
        </p:spPr>
      </p:pic>
      <p:cxnSp>
        <p:nvCxnSpPr>
          <p:cNvPr id="22" name="Straight Arrow Connector 21"/>
          <p:cNvCxnSpPr/>
          <p:nvPr/>
        </p:nvCxnSpPr>
        <p:spPr>
          <a:xfrm flipV="1">
            <a:off x="6842322" y="3101546"/>
            <a:ext cx="481913" cy="86049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842322" y="3962040"/>
            <a:ext cx="38233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842322" y="3962040"/>
            <a:ext cx="536799" cy="75134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25"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5710" y="3562145"/>
            <a:ext cx="799790" cy="799790"/>
          </a:xfrm>
          <a:prstGeom prst="rect">
            <a:avLst/>
          </a:prstGeom>
        </p:spPr>
      </p:pic>
      <p:cxnSp>
        <p:nvCxnSpPr>
          <p:cNvPr id="26" name="Straight Arrow Connector 25"/>
          <p:cNvCxnSpPr/>
          <p:nvPr/>
        </p:nvCxnSpPr>
        <p:spPr>
          <a:xfrm>
            <a:off x="8210055" y="3180345"/>
            <a:ext cx="412980" cy="35144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289151" y="3962040"/>
            <a:ext cx="284205"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8289151" y="4401606"/>
            <a:ext cx="426559" cy="3804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221086" y="4401606"/>
            <a:ext cx="797011" cy="523220"/>
          </a:xfrm>
          <a:prstGeom prst="rect">
            <a:avLst/>
          </a:prstGeom>
          <a:noFill/>
        </p:spPr>
        <p:txBody>
          <a:bodyPr wrap="square" rtlCol="0">
            <a:spAutoFit/>
          </a:bodyPr>
          <a:lstStyle/>
          <a:p>
            <a:pPr algn="ctr"/>
            <a:r>
              <a:rPr lang="en-US" sz="1400" dirty="0" smtClean="0"/>
              <a:t>Victim</a:t>
            </a:r>
          </a:p>
          <a:p>
            <a:pPr algn="ctr"/>
            <a:r>
              <a:rPr lang="en-US" sz="1400" dirty="0" smtClean="0"/>
              <a:t>Wallet</a:t>
            </a:r>
            <a:endParaRPr lang="en-US" sz="1400" dirty="0"/>
          </a:p>
        </p:txBody>
      </p:sp>
      <p:sp>
        <p:nvSpPr>
          <p:cNvPr id="30" name="TextBox 29"/>
          <p:cNvSpPr txBox="1"/>
          <p:nvPr/>
        </p:nvSpPr>
        <p:spPr>
          <a:xfrm>
            <a:off x="2500010" y="4466968"/>
            <a:ext cx="1056504" cy="523220"/>
          </a:xfrm>
          <a:prstGeom prst="rect">
            <a:avLst/>
          </a:prstGeom>
          <a:noFill/>
        </p:spPr>
        <p:txBody>
          <a:bodyPr wrap="square" rtlCol="0">
            <a:spAutoFit/>
          </a:bodyPr>
          <a:lstStyle/>
          <a:p>
            <a:pPr algn="ctr"/>
            <a:r>
              <a:rPr lang="en-US" sz="1400" dirty="0" smtClean="0"/>
              <a:t>Payment</a:t>
            </a:r>
          </a:p>
          <a:p>
            <a:pPr algn="ctr"/>
            <a:r>
              <a:rPr lang="en-US" sz="1400" dirty="0" smtClean="0"/>
              <a:t>Wallet</a:t>
            </a:r>
            <a:endParaRPr lang="en-US" sz="1400" dirty="0"/>
          </a:p>
        </p:txBody>
      </p:sp>
      <p:sp>
        <p:nvSpPr>
          <p:cNvPr id="31" name="TextBox 30"/>
          <p:cNvSpPr txBox="1"/>
          <p:nvPr/>
        </p:nvSpPr>
        <p:spPr>
          <a:xfrm>
            <a:off x="3983541" y="5702643"/>
            <a:ext cx="1009136" cy="523220"/>
          </a:xfrm>
          <a:prstGeom prst="rect">
            <a:avLst/>
          </a:prstGeom>
          <a:noFill/>
        </p:spPr>
        <p:txBody>
          <a:bodyPr wrap="square" rtlCol="0">
            <a:spAutoFit/>
          </a:bodyPr>
          <a:lstStyle/>
          <a:p>
            <a:pPr algn="ctr"/>
            <a:r>
              <a:rPr lang="en-US" sz="1400" dirty="0" smtClean="0"/>
              <a:t>Dirty</a:t>
            </a:r>
          </a:p>
          <a:p>
            <a:pPr algn="ctr"/>
            <a:r>
              <a:rPr lang="en-US" sz="1400" dirty="0" smtClean="0"/>
              <a:t>Wallets</a:t>
            </a:r>
            <a:endParaRPr lang="en-US" sz="1400" dirty="0"/>
          </a:p>
        </p:txBody>
      </p:sp>
      <p:sp>
        <p:nvSpPr>
          <p:cNvPr id="32" name="TextBox 31"/>
          <p:cNvSpPr txBox="1"/>
          <p:nvPr/>
        </p:nvSpPr>
        <p:spPr>
          <a:xfrm>
            <a:off x="5222161" y="5702642"/>
            <a:ext cx="1630732" cy="523220"/>
          </a:xfrm>
          <a:prstGeom prst="rect">
            <a:avLst/>
          </a:prstGeom>
          <a:noFill/>
        </p:spPr>
        <p:txBody>
          <a:bodyPr wrap="square" rtlCol="0">
            <a:spAutoFit/>
          </a:bodyPr>
          <a:lstStyle/>
          <a:p>
            <a:pPr algn="ctr"/>
            <a:r>
              <a:rPr lang="en-US" sz="1400" dirty="0" smtClean="0"/>
              <a:t>Bitcoin</a:t>
            </a:r>
          </a:p>
          <a:p>
            <a:pPr algn="ctr"/>
            <a:r>
              <a:rPr lang="en-US" sz="1400" dirty="0" smtClean="0"/>
              <a:t>Tumblers</a:t>
            </a:r>
            <a:endParaRPr lang="en-US" sz="1400" dirty="0"/>
          </a:p>
        </p:txBody>
      </p:sp>
      <p:sp>
        <p:nvSpPr>
          <p:cNvPr id="33" name="TextBox 32"/>
          <p:cNvSpPr txBox="1"/>
          <p:nvPr/>
        </p:nvSpPr>
        <p:spPr>
          <a:xfrm>
            <a:off x="7324235" y="5651878"/>
            <a:ext cx="1124465" cy="523220"/>
          </a:xfrm>
          <a:prstGeom prst="rect">
            <a:avLst/>
          </a:prstGeom>
          <a:noFill/>
        </p:spPr>
        <p:txBody>
          <a:bodyPr wrap="square" rtlCol="0">
            <a:spAutoFit/>
          </a:bodyPr>
          <a:lstStyle/>
          <a:p>
            <a:pPr algn="ctr"/>
            <a:r>
              <a:rPr lang="en-US" sz="1400" dirty="0" smtClean="0"/>
              <a:t>Clean-</a:t>
            </a:r>
            <a:r>
              <a:rPr lang="en-US" sz="1400" dirty="0" err="1" smtClean="0"/>
              <a:t>ish</a:t>
            </a:r>
            <a:endParaRPr lang="en-US" sz="1400" dirty="0" smtClean="0"/>
          </a:p>
          <a:p>
            <a:pPr algn="ctr"/>
            <a:r>
              <a:rPr lang="en-US" sz="1400" dirty="0" smtClean="0"/>
              <a:t>Wallets</a:t>
            </a:r>
            <a:endParaRPr lang="en-US" sz="1400" dirty="0"/>
          </a:p>
        </p:txBody>
      </p:sp>
      <p:sp>
        <p:nvSpPr>
          <p:cNvPr id="34" name="TextBox 33"/>
          <p:cNvSpPr txBox="1"/>
          <p:nvPr/>
        </p:nvSpPr>
        <p:spPr>
          <a:xfrm>
            <a:off x="8573356" y="4508688"/>
            <a:ext cx="1467306" cy="523220"/>
          </a:xfrm>
          <a:prstGeom prst="rect">
            <a:avLst/>
          </a:prstGeom>
          <a:noFill/>
        </p:spPr>
        <p:txBody>
          <a:bodyPr wrap="square" rtlCol="0">
            <a:spAutoFit/>
          </a:bodyPr>
          <a:lstStyle/>
          <a:p>
            <a:pPr algn="ctr"/>
            <a:r>
              <a:rPr lang="en-US" sz="1400" dirty="0" smtClean="0"/>
              <a:t>Consolidation</a:t>
            </a:r>
          </a:p>
          <a:p>
            <a:pPr algn="ctr"/>
            <a:r>
              <a:rPr lang="en-US" sz="1400" dirty="0" smtClean="0"/>
              <a:t>Wallet</a:t>
            </a:r>
            <a:endParaRPr lang="en-US" sz="1400" dirty="0"/>
          </a:p>
        </p:txBody>
      </p:sp>
    </p:spTree>
    <p:extLst>
      <p:ext uri="{BB962C8B-B14F-4D97-AF65-F5344CB8AC3E}">
        <p14:creationId xmlns:p14="http://schemas.microsoft.com/office/powerpoint/2010/main" val="1358681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Shells And Shells And Shells And…</a:t>
            </a:r>
            <a:endParaRPr lang="en-US" dirty="0"/>
          </a:p>
        </p:txBody>
      </p:sp>
      <p:sp>
        <p:nvSpPr>
          <p:cNvPr id="6" name="Curved Down Arrow 5"/>
          <p:cNvSpPr/>
          <p:nvPr/>
        </p:nvSpPr>
        <p:spPr>
          <a:xfrm>
            <a:off x="3922059" y="1642985"/>
            <a:ext cx="4751294" cy="9545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Curved Down Arrow 6"/>
          <p:cNvSpPr/>
          <p:nvPr/>
        </p:nvSpPr>
        <p:spPr>
          <a:xfrm rot="10800000">
            <a:off x="3922059" y="4749256"/>
            <a:ext cx="4751294" cy="95452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996" y="2172164"/>
            <a:ext cx="4557710" cy="3002437"/>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231" y="2172163"/>
            <a:ext cx="4557710" cy="3002437"/>
          </a:xfrm>
          <a:prstGeom prst="rect">
            <a:avLst/>
          </a:prstGeom>
        </p:spPr>
      </p:pic>
    </p:spTree>
    <p:extLst>
      <p:ext uri="{BB962C8B-B14F-4D97-AF65-F5344CB8AC3E}">
        <p14:creationId xmlns:p14="http://schemas.microsoft.com/office/powerpoint/2010/main" val="3022143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Shells And Shells And Shells And…</a:t>
            </a:r>
            <a:endParaRPr lang="en-US" dirty="0"/>
          </a:p>
        </p:txBody>
      </p:sp>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3561062" y="2518332"/>
            <a:ext cx="2001117" cy="1139525"/>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3291017" y="4485502"/>
            <a:ext cx="2295185" cy="1527341"/>
          </a:xfrm>
          <a:prstGeom prst="rect">
            <a:avLst/>
          </a:prstGeom>
        </p:spPr>
      </p:pic>
      <p:pic>
        <p:nvPicPr>
          <p:cNvPr id="7" name="Picture 6"/>
          <p:cNvPicPr>
            <a:picLocks noChangeAspect="1"/>
          </p:cNvPicPr>
          <p:nvPr/>
        </p:nvPicPr>
        <p:blipFill>
          <a:blip r:embed="rId6" cstate="print">
            <a:extLst>
              <a:ext uri="{BEBA8EAE-BF5A-486C-A8C5-ECC9F3942E4B}">
                <a14:imgProps xmlns:a14="http://schemas.microsoft.com/office/drawing/2010/main">
                  <a14:imgLayer r:embed="rId7">
                    <a14:imgEffect>
                      <a14:backgroundRemoval t="5627" b="89918" l="10000" r="90000"/>
                    </a14:imgEffect>
                  </a14:imgLayer>
                </a14:imgProps>
              </a:ext>
              <a:ext uri="{28A0092B-C50C-407E-A947-70E740481C1C}">
                <a14:useLocalDpi xmlns:a14="http://schemas.microsoft.com/office/drawing/2010/main" val="0"/>
              </a:ext>
            </a:extLst>
          </a:blip>
          <a:stretch>
            <a:fillRect/>
          </a:stretch>
        </p:blipFill>
        <p:spPr>
          <a:xfrm>
            <a:off x="6178852" y="3745844"/>
            <a:ext cx="2456867" cy="1637271"/>
          </a:xfrm>
          <a:prstGeom prst="rect">
            <a:avLst/>
          </a:prstGeom>
        </p:spPr>
      </p:pic>
      <p:pic>
        <p:nvPicPr>
          <p:cNvPr id="8" name="Picture 7"/>
          <p:cNvPicPr>
            <a:picLocks noChangeAspect="1"/>
          </p:cNvPicPr>
          <p:nvPr/>
        </p:nvPicPr>
        <p:blipFill>
          <a:blip r:embed="rId8" cstate="print">
            <a:extLst>
              <a:ext uri="{BEBA8EAE-BF5A-486C-A8C5-ECC9F3942E4B}">
                <a14:imgProps xmlns:a14="http://schemas.microsoft.com/office/drawing/2010/main">
                  <a14:imgLayer r:embed="rId9">
                    <a14:imgEffect>
                      <a14:backgroundRemoval t="556" b="100000" l="5870" r="90652"/>
                    </a14:imgEffect>
                  </a14:imgLayer>
                </a14:imgProps>
              </a:ext>
              <a:ext uri="{28A0092B-C50C-407E-A947-70E740481C1C}">
                <a14:useLocalDpi xmlns:a14="http://schemas.microsoft.com/office/drawing/2010/main" val="0"/>
              </a:ext>
            </a:extLst>
          </a:blip>
          <a:stretch>
            <a:fillRect/>
          </a:stretch>
        </p:blipFill>
        <p:spPr>
          <a:xfrm>
            <a:off x="6617558" y="1918386"/>
            <a:ext cx="1756547" cy="1374689"/>
          </a:xfrm>
          <a:prstGeom prst="rect">
            <a:avLst/>
          </a:prstGeom>
        </p:spPr>
      </p:pic>
      <p:cxnSp>
        <p:nvCxnSpPr>
          <p:cNvPr id="9" name="Straight Arrow Connector 8"/>
          <p:cNvCxnSpPr/>
          <p:nvPr/>
        </p:nvCxnSpPr>
        <p:spPr>
          <a:xfrm flipV="1">
            <a:off x="3061214" y="3416643"/>
            <a:ext cx="837343" cy="3292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634681" y="4738816"/>
            <a:ext cx="790833" cy="15714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375189" y="2518332"/>
            <a:ext cx="963827" cy="15623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636476" y="3343925"/>
            <a:ext cx="24713" cy="4746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782065" y="3657857"/>
            <a:ext cx="18535" cy="8276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8635719" y="4708248"/>
            <a:ext cx="2605538" cy="1895529"/>
          </a:xfrm>
          <a:prstGeom prst="rect">
            <a:avLst/>
          </a:prstGeom>
        </p:spPr>
      </p:pic>
      <p:pic>
        <p:nvPicPr>
          <p:cNvPr id="15" name="Picture 14"/>
          <p:cNvPicPr>
            <a:picLocks noChangeAspect="1"/>
          </p:cNvPicPr>
          <p:nvPr/>
        </p:nvPicPr>
        <p:blipFill>
          <a:blip r:embed="rId12" cstate="print">
            <a:extLst>
              <a:ext uri="{BEBA8EAE-BF5A-486C-A8C5-ECC9F3942E4B}">
                <a14:imgProps xmlns:a14="http://schemas.microsoft.com/office/drawing/2010/main">
                  <a14:imgLayer r:embed="rId13">
                    <a14:imgEffect>
                      <a14:backgroundRemoval t="6122" b="92347" l="9898" r="89420"/>
                    </a14:imgEffect>
                  </a14:imgLayer>
                </a14:imgProps>
              </a:ext>
              <a:ext uri="{28A0092B-C50C-407E-A947-70E740481C1C}">
                <a14:useLocalDpi xmlns:a14="http://schemas.microsoft.com/office/drawing/2010/main" val="0"/>
              </a:ext>
            </a:extLst>
          </a:blip>
          <a:stretch>
            <a:fillRect/>
          </a:stretch>
        </p:blipFill>
        <p:spPr>
          <a:xfrm>
            <a:off x="9340713" y="2809378"/>
            <a:ext cx="2312704" cy="1543730"/>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931830" y="1180880"/>
            <a:ext cx="2306079" cy="1537386"/>
          </a:xfrm>
          <a:prstGeom prst="rect">
            <a:avLst/>
          </a:prstGeom>
        </p:spPr>
      </p:pic>
      <p:cxnSp>
        <p:nvCxnSpPr>
          <p:cNvPr id="17" name="Straight Arrow Connector 16"/>
          <p:cNvCxnSpPr/>
          <p:nvPr/>
        </p:nvCxnSpPr>
        <p:spPr>
          <a:xfrm flipV="1">
            <a:off x="8297562" y="2605730"/>
            <a:ext cx="889687" cy="107494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635719" y="5023011"/>
            <a:ext cx="539173" cy="3601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0670059" y="2451930"/>
            <a:ext cx="30892" cy="47662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0626811" y="4444220"/>
            <a:ext cx="74140" cy="45173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9662984" y="2596449"/>
            <a:ext cx="6178" cy="232208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1151973" y="2051222"/>
            <a:ext cx="747584" cy="61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11133438" y="2261286"/>
            <a:ext cx="747584" cy="54809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1353800" y="1451919"/>
            <a:ext cx="601362" cy="30891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1559746" y="3818562"/>
            <a:ext cx="488092" cy="62565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1504141" y="3293075"/>
            <a:ext cx="568410" cy="1235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972800" y="5869459"/>
            <a:ext cx="680617" cy="59930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1151973" y="5140411"/>
            <a:ext cx="895865" cy="2427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1016" y="3193881"/>
            <a:ext cx="2940392" cy="1937013"/>
          </a:xfrm>
          <a:prstGeom prst="rect">
            <a:avLst/>
          </a:prstGeom>
        </p:spPr>
      </p:pic>
    </p:spTree>
    <p:extLst>
      <p:ext uri="{BB962C8B-B14F-4D97-AF65-F5344CB8AC3E}">
        <p14:creationId xmlns:p14="http://schemas.microsoft.com/office/powerpoint/2010/main" val="3832267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You End Up With…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554" y="2486591"/>
            <a:ext cx="5061819" cy="37963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446" y="2477166"/>
            <a:ext cx="5691765" cy="3796363"/>
          </a:xfrm>
          <a:prstGeom prst="rect">
            <a:avLst/>
          </a:prstGeom>
        </p:spPr>
      </p:pic>
    </p:spTree>
    <p:extLst>
      <p:ext uri="{BB962C8B-B14F-4D97-AF65-F5344CB8AC3E}">
        <p14:creationId xmlns:p14="http://schemas.microsoft.com/office/powerpoint/2010/main" val="2545930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52631" y="3125631"/>
            <a:ext cx="2177838" cy="1597081"/>
          </a:xfrm>
        </p:spPr>
      </p:pic>
      <p:cxnSp>
        <p:nvCxnSpPr>
          <p:cNvPr id="5" name="Straight Arrow Connector 4"/>
          <p:cNvCxnSpPr/>
          <p:nvPr/>
        </p:nvCxnSpPr>
        <p:spPr>
          <a:xfrm>
            <a:off x="2942005" y="3922790"/>
            <a:ext cx="83179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99556" l="0" r="100000">
                        <a14:foregroundMark x1="56444" y1="41778" x2="56444" y2="41778"/>
                        <a14:foregroundMark x1="51556" y1="59111" x2="51556" y2="59111"/>
                      </a14:backgroundRemoval>
                    </a14:imgEffect>
                  </a14:imgLayer>
                </a14:imgProps>
              </a:ext>
              <a:ext uri="{28A0092B-C50C-407E-A947-70E740481C1C}">
                <a14:useLocalDpi xmlns:a14="http://schemas.microsoft.com/office/drawing/2010/main" val="0"/>
              </a:ext>
            </a:extLst>
          </a:blip>
          <a:stretch>
            <a:fillRect/>
          </a:stretch>
        </p:blipFill>
        <p:spPr>
          <a:xfrm>
            <a:off x="4101390" y="2928627"/>
            <a:ext cx="1988326" cy="1988326"/>
          </a:xfrm>
          <a:prstGeom prst="rect">
            <a:avLst/>
          </a:prstGeom>
        </p:spPr>
      </p:pic>
      <p:cxnSp>
        <p:nvCxnSpPr>
          <p:cNvPr id="7" name="Straight Arrow Connector 6"/>
          <p:cNvCxnSpPr/>
          <p:nvPr/>
        </p:nvCxnSpPr>
        <p:spPr>
          <a:xfrm>
            <a:off x="6639903" y="3922790"/>
            <a:ext cx="83179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9754" y="2943716"/>
            <a:ext cx="2610863" cy="1958147"/>
          </a:xfrm>
          <a:prstGeom prst="rect">
            <a:avLst/>
          </a:prstGeom>
        </p:spPr>
      </p:pic>
      <p:cxnSp>
        <p:nvCxnSpPr>
          <p:cNvPr id="11" name="Straight Arrow Connector 10"/>
          <p:cNvCxnSpPr/>
          <p:nvPr/>
        </p:nvCxnSpPr>
        <p:spPr>
          <a:xfrm>
            <a:off x="10779841" y="3892606"/>
            <a:ext cx="83179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230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2454" y="2806808"/>
            <a:ext cx="2304163" cy="172812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982" y="1690688"/>
            <a:ext cx="2451777" cy="162671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944" y="2145828"/>
            <a:ext cx="2451777" cy="162671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981" y="2411499"/>
            <a:ext cx="2451777" cy="162671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943" y="2857511"/>
            <a:ext cx="2451777" cy="162671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981" y="3130895"/>
            <a:ext cx="2451777" cy="162671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517" y="3569194"/>
            <a:ext cx="2451777" cy="162671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981" y="3769625"/>
            <a:ext cx="2451777" cy="1626716"/>
          </a:xfrm>
          <a:prstGeom prst="rect">
            <a:avLst/>
          </a:prstGeom>
        </p:spPr>
      </p:pic>
      <p:pic>
        <p:nvPicPr>
          <p:cNvPr id="12"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51324" y="2806808"/>
            <a:ext cx="2304163" cy="1728122"/>
          </a:xfrm>
          <a:prstGeom prst="rect">
            <a:avLst/>
          </a:prstGeom>
        </p:spPr>
      </p:pic>
      <p:cxnSp>
        <p:nvCxnSpPr>
          <p:cNvPr id="13" name="Straight Arrow Connector 12"/>
          <p:cNvCxnSpPr/>
          <p:nvPr/>
        </p:nvCxnSpPr>
        <p:spPr>
          <a:xfrm flipV="1">
            <a:off x="3780435" y="2806808"/>
            <a:ext cx="752545" cy="1523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815377" y="3130895"/>
            <a:ext cx="765581"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830578" y="3317404"/>
            <a:ext cx="702402" cy="6216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880005" y="3419176"/>
            <a:ext cx="700953" cy="1342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923254" y="3597915"/>
            <a:ext cx="657704" cy="7295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877641" y="3769624"/>
            <a:ext cx="775450" cy="572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23254" y="3894328"/>
            <a:ext cx="646251" cy="1152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923254" y="4082659"/>
            <a:ext cx="609726" cy="4043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923254" y="4534930"/>
            <a:ext cx="560301" cy="34660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999629" y="4346923"/>
            <a:ext cx="581329" cy="137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228686" y="2367055"/>
            <a:ext cx="808584" cy="36669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433720" y="2857511"/>
            <a:ext cx="591977" cy="10167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496533" y="3348488"/>
            <a:ext cx="584770" cy="9694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7518110" y="3634392"/>
            <a:ext cx="507587" cy="911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538728" y="4664676"/>
            <a:ext cx="563169" cy="27184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518110" y="4484227"/>
            <a:ext cx="507587" cy="9875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503741" y="4038215"/>
            <a:ext cx="598156" cy="8487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493444" y="3834734"/>
            <a:ext cx="58785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273573" y="4800600"/>
            <a:ext cx="2421924" cy="646331"/>
          </a:xfrm>
          <a:prstGeom prst="rect">
            <a:avLst/>
          </a:prstGeom>
          <a:noFill/>
        </p:spPr>
        <p:txBody>
          <a:bodyPr wrap="square" rtlCol="0">
            <a:spAutoFit/>
          </a:bodyPr>
          <a:lstStyle/>
          <a:p>
            <a:pPr algn="ctr"/>
            <a:r>
              <a:rPr lang="en-US" dirty="0" smtClean="0"/>
              <a:t>Pile-O-Wallets</a:t>
            </a:r>
          </a:p>
          <a:p>
            <a:pPr algn="ctr"/>
            <a:r>
              <a:rPr lang="en-US" dirty="0" smtClean="0"/>
              <a:t>(Dirty)</a:t>
            </a:r>
            <a:endParaRPr lang="en-US" dirty="0"/>
          </a:p>
        </p:txBody>
      </p:sp>
      <p:sp>
        <p:nvSpPr>
          <p:cNvPr id="32" name="TextBox 31"/>
          <p:cNvSpPr txBox="1"/>
          <p:nvPr/>
        </p:nvSpPr>
        <p:spPr>
          <a:xfrm>
            <a:off x="4794422" y="5529649"/>
            <a:ext cx="2589872" cy="369332"/>
          </a:xfrm>
          <a:prstGeom prst="rect">
            <a:avLst/>
          </a:prstGeom>
          <a:noFill/>
        </p:spPr>
        <p:txBody>
          <a:bodyPr wrap="square" rtlCol="0">
            <a:spAutoFit/>
          </a:bodyPr>
          <a:lstStyle/>
          <a:p>
            <a:pPr algn="ctr"/>
            <a:r>
              <a:rPr lang="en-US" dirty="0" smtClean="0"/>
              <a:t>Lots-O-Tumblers</a:t>
            </a:r>
            <a:endParaRPr lang="en-US" dirty="0"/>
          </a:p>
        </p:txBody>
      </p:sp>
      <p:sp>
        <p:nvSpPr>
          <p:cNvPr id="33" name="TextBox 32"/>
          <p:cNvSpPr txBox="1"/>
          <p:nvPr/>
        </p:nvSpPr>
        <p:spPr>
          <a:xfrm>
            <a:off x="8151324" y="4800599"/>
            <a:ext cx="2421924" cy="646331"/>
          </a:xfrm>
          <a:prstGeom prst="rect">
            <a:avLst/>
          </a:prstGeom>
          <a:noFill/>
        </p:spPr>
        <p:txBody>
          <a:bodyPr wrap="square" rtlCol="0">
            <a:spAutoFit/>
          </a:bodyPr>
          <a:lstStyle/>
          <a:p>
            <a:pPr algn="ctr"/>
            <a:r>
              <a:rPr lang="en-US" dirty="0" smtClean="0"/>
              <a:t>Pile-O-Wallets</a:t>
            </a:r>
          </a:p>
          <a:p>
            <a:pPr algn="ctr"/>
            <a:r>
              <a:rPr lang="en-US" dirty="0" smtClean="0"/>
              <a:t>(Clean)</a:t>
            </a:r>
            <a:endParaRPr lang="en-US" dirty="0"/>
          </a:p>
        </p:txBody>
      </p:sp>
      <p:cxnSp>
        <p:nvCxnSpPr>
          <p:cNvPr id="34" name="Straight Arrow Connector 33"/>
          <p:cNvCxnSpPr/>
          <p:nvPr/>
        </p:nvCxnSpPr>
        <p:spPr>
          <a:xfrm>
            <a:off x="10638439" y="3725562"/>
            <a:ext cx="83179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98806" y="3761104"/>
            <a:ext cx="831790"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870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880948"/>
            <a:ext cx="2304163" cy="17281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766" y="2944909"/>
            <a:ext cx="2857500" cy="16002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8669" y="2825691"/>
            <a:ext cx="2775131" cy="1850991"/>
          </a:xfrm>
          <a:prstGeom prst="rect">
            <a:avLst/>
          </a:prstGeom>
        </p:spPr>
      </p:pic>
      <p:cxnSp>
        <p:nvCxnSpPr>
          <p:cNvPr id="7" name="Straight Arrow Connector 6"/>
          <p:cNvCxnSpPr/>
          <p:nvPr/>
        </p:nvCxnSpPr>
        <p:spPr>
          <a:xfrm>
            <a:off x="3404286" y="3144795"/>
            <a:ext cx="821725" cy="370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398108" y="3404286"/>
            <a:ext cx="871151" cy="3089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404286" y="3645243"/>
            <a:ext cx="821725" cy="1235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398108" y="3880022"/>
            <a:ext cx="932935" cy="1235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354859" y="4324865"/>
            <a:ext cx="976184" cy="1297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348681" y="4096265"/>
            <a:ext cx="920578" cy="8031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500551" y="3052119"/>
            <a:ext cx="939114" cy="926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494373" y="3305432"/>
            <a:ext cx="982362" cy="107503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500551" y="3577281"/>
            <a:ext cx="939114" cy="6796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543800" y="3880022"/>
            <a:ext cx="932935" cy="61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7580870" y="3657600"/>
            <a:ext cx="877330" cy="6672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543800" y="4454611"/>
            <a:ext cx="914400" cy="1544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1497962" y="3750276"/>
            <a:ext cx="586946" cy="617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79319" y="4800242"/>
            <a:ext cx="2421924" cy="646331"/>
          </a:xfrm>
          <a:prstGeom prst="rect">
            <a:avLst/>
          </a:prstGeom>
          <a:noFill/>
        </p:spPr>
        <p:txBody>
          <a:bodyPr wrap="square" rtlCol="0">
            <a:spAutoFit/>
          </a:bodyPr>
          <a:lstStyle/>
          <a:p>
            <a:pPr algn="ctr"/>
            <a:r>
              <a:rPr lang="en-US" dirty="0" smtClean="0"/>
              <a:t>Pile-O-Wallets</a:t>
            </a:r>
          </a:p>
          <a:p>
            <a:pPr algn="ctr"/>
            <a:r>
              <a:rPr lang="en-US" dirty="0" smtClean="0"/>
              <a:t>(Clean)</a:t>
            </a:r>
            <a:endParaRPr lang="en-US" dirty="0"/>
          </a:p>
        </p:txBody>
      </p:sp>
      <p:sp>
        <p:nvSpPr>
          <p:cNvPr id="21" name="TextBox 20"/>
          <p:cNvSpPr txBox="1"/>
          <p:nvPr/>
        </p:nvSpPr>
        <p:spPr>
          <a:xfrm>
            <a:off x="4331043" y="4887098"/>
            <a:ext cx="3062607" cy="923330"/>
          </a:xfrm>
          <a:prstGeom prst="rect">
            <a:avLst/>
          </a:prstGeom>
          <a:noFill/>
        </p:spPr>
        <p:txBody>
          <a:bodyPr wrap="square" rtlCol="0">
            <a:spAutoFit/>
          </a:bodyPr>
          <a:lstStyle/>
          <a:p>
            <a:pPr algn="ctr"/>
            <a:r>
              <a:rPr lang="en-US" dirty="0" smtClean="0"/>
              <a:t>Multiple Exchanges</a:t>
            </a:r>
          </a:p>
          <a:p>
            <a:pPr algn="ctr"/>
            <a:r>
              <a:rPr lang="en-US" dirty="0" smtClean="0"/>
              <a:t>In</a:t>
            </a:r>
          </a:p>
          <a:p>
            <a:pPr algn="ctr"/>
            <a:r>
              <a:rPr lang="en-US" dirty="0" smtClean="0"/>
              <a:t>Multiple Countries</a:t>
            </a:r>
            <a:endParaRPr lang="en-US" dirty="0"/>
          </a:p>
        </p:txBody>
      </p:sp>
      <p:sp>
        <p:nvSpPr>
          <p:cNvPr id="22" name="TextBox 21"/>
          <p:cNvSpPr txBox="1"/>
          <p:nvPr/>
        </p:nvSpPr>
        <p:spPr>
          <a:xfrm>
            <a:off x="8578669" y="4955059"/>
            <a:ext cx="2838974" cy="646331"/>
          </a:xfrm>
          <a:prstGeom prst="rect">
            <a:avLst/>
          </a:prstGeom>
          <a:noFill/>
        </p:spPr>
        <p:txBody>
          <a:bodyPr wrap="square" rtlCol="0">
            <a:spAutoFit/>
          </a:bodyPr>
          <a:lstStyle/>
          <a:p>
            <a:pPr algn="ctr"/>
            <a:r>
              <a:rPr lang="en-US" dirty="0" smtClean="0"/>
              <a:t>Accounts held by your</a:t>
            </a:r>
          </a:p>
          <a:p>
            <a:pPr algn="ctr"/>
            <a:r>
              <a:rPr lang="en-US" dirty="0" smtClean="0"/>
              <a:t>Pile-O-Shells</a:t>
            </a:r>
            <a:endParaRPr lang="en-US" dirty="0"/>
          </a:p>
        </p:txBody>
      </p:sp>
    </p:spTree>
    <p:extLst>
      <p:ext uri="{BB962C8B-B14F-4D97-AF65-F5344CB8AC3E}">
        <p14:creationId xmlns:p14="http://schemas.microsoft.com/office/powerpoint/2010/main" val="149427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 Am</a:t>
            </a:r>
            <a:endParaRPr lang="en-US" dirty="0"/>
          </a:p>
        </p:txBody>
      </p:sp>
      <p:sp>
        <p:nvSpPr>
          <p:cNvPr id="3" name="Content Placeholder 2"/>
          <p:cNvSpPr>
            <a:spLocks noGrp="1"/>
          </p:cNvSpPr>
          <p:nvPr>
            <p:ph idx="1"/>
          </p:nvPr>
        </p:nvSpPr>
        <p:spPr/>
        <p:txBody>
          <a:bodyPr/>
          <a:lstStyle/>
          <a:p>
            <a:r>
              <a:rPr lang="en-US" dirty="0" smtClean="0"/>
              <a:t>An idiot n00b competent people inexplicably tolerate</a:t>
            </a:r>
            <a:endParaRPr lang="en-US" dirty="0"/>
          </a:p>
        </p:txBody>
      </p:sp>
    </p:spTree>
    <p:extLst>
      <p:ext uri="{BB962C8B-B14F-4D97-AF65-F5344CB8AC3E}">
        <p14:creationId xmlns:p14="http://schemas.microsoft.com/office/powerpoint/2010/main" val="2138571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It All Together</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733015"/>
            <a:ext cx="2775131" cy="1850991"/>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5230" r="99582"/>
                    </a14:imgEffect>
                  </a14:imgLayer>
                </a14:imgProps>
              </a:ext>
              <a:ext uri="{28A0092B-C50C-407E-A947-70E740481C1C}">
                <a14:useLocalDpi xmlns:a14="http://schemas.microsoft.com/office/drawing/2010/main" val="0"/>
              </a:ext>
            </a:extLst>
          </a:blip>
          <a:stretch>
            <a:fillRect/>
          </a:stretch>
        </p:blipFill>
        <p:spPr>
          <a:xfrm>
            <a:off x="5403161" y="3170125"/>
            <a:ext cx="1408499" cy="1137407"/>
          </a:xfrm>
          <a:prstGeom prst="rect">
            <a:avLst/>
          </a:prstGeom>
        </p:spPr>
      </p:pic>
      <p:pic>
        <p:nvPicPr>
          <p:cNvPr id="6" name="Picture 5"/>
          <p:cNvPicPr>
            <a:picLocks noChangeAspect="1"/>
          </p:cNvPicPr>
          <p:nvPr/>
        </p:nvPicPr>
        <p:blipFill>
          <a:blip r:embed="rId5" cstate="print">
            <a:extLst>
              <a:ext uri="{BEBA8EAE-BF5A-486C-A8C5-ECC9F3942E4B}">
                <a14:imgProps xmlns:a14="http://schemas.microsoft.com/office/drawing/2010/main">
                  <a14:imgLayer r:embed="rId4">
                    <a14:imgEffect>
                      <a14:backgroundRemoval t="0" b="100000" l="5230" r="99582"/>
                    </a14:imgEffect>
                  </a14:imgLayer>
                </a14:imgProps>
              </a:ext>
              <a:ext uri="{28A0092B-C50C-407E-A947-70E740481C1C}">
                <a14:useLocalDpi xmlns:a14="http://schemas.microsoft.com/office/drawing/2010/main" val="0"/>
              </a:ext>
            </a:extLst>
          </a:blip>
          <a:stretch>
            <a:fillRect/>
          </a:stretch>
        </p:blipFill>
        <p:spPr>
          <a:xfrm>
            <a:off x="5460827" y="4664325"/>
            <a:ext cx="1408499" cy="1137407"/>
          </a:xfrm>
          <a:prstGeom prst="rect">
            <a:avLst/>
          </a:prstGeom>
        </p:spPr>
      </p:pic>
      <p:pic>
        <p:nvPicPr>
          <p:cNvPr id="7" name="Picture 6"/>
          <p:cNvPicPr>
            <a:picLocks noChangeAspect="1"/>
          </p:cNvPicPr>
          <p:nvPr/>
        </p:nvPicPr>
        <p:blipFill>
          <a:blip r:embed="rId5" cstate="print">
            <a:extLst>
              <a:ext uri="{BEBA8EAE-BF5A-486C-A8C5-ECC9F3942E4B}">
                <a14:imgProps xmlns:a14="http://schemas.microsoft.com/office/drawing/2010/main">
                  <a14:imgLayer r:embed="rId4">
                    <a14:imgEffect>
                      <a14:backgroundRemoval t="0" b="100000" l="5230" r="99582"/>
                    </a14:imgEffect>
                  </a14:imgLayer>
                </a14:imgProps>
              </a:ext>
              <a:ext uri="{28A0092B-C50C-407E-A947-70E740481C1C}">
                <a14:useLocalDpi xmlns:a14="http://schemas.microsoft.com/office/drawing/2010/main" val="0"/>
              </a:ext>
            </a:extLst>
          </a:blip>
          <a:stretch>
            <a:fillRect/>
          </a:stretch>
        </p:blipFill>
        <p:spPr>
          <a:xfrm>
            <a:off x="5403160" y="1854321"/>
            <a:ext cx="1408499" cy="1137407"/>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9158" y="2733013"/>
            <a:ext cx="2775131" cy="1850991"/>
          </a:xfrm>
          <a:prstGeom prst="rect">
            <a:avLst/>
          </a:prstGeom>
        </p:spPr>
      </p:pic>
      <p:cxnSp>
        <p:nvCxnSpPr>
          <p:cNvPr id="9" name="Straight Arrow Connector 8"/>
          <p:cNvCxnSpPr/>
          <p:nvPr/>
        </p:nvCxnSpPr>
        <p:spPr>
          <a:xfrm flipV="1">
            <a:off x="3737919" y="2588741"/>
            <a:ext cx="1439562" cy="3521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694670" y="3466070"/>
            <a:ext cx="1721793" cy="11121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966519" y="4213654"/>
            <a:ext cx="1308829" cy="7228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987746" y="2588741"/>
            <a:ext cx="1532405" cy="27872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123670" y="3577281"/>
            <a:ext cx="1377779" cy="2100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206293" y="4664325"/>
            <a:ext cx="1258085" cy="43901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0138718" y="4664325"/>
            <a:ext cx="0" cy="36487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1345" y="4846762"/>
            <a:ext cx="2940392" cy="1937013"/>
          </a:xfrm>
          <a:prstGeom prst="rect">
            <a:avLst/>
          </a:prstGeom>
        </p:spPr>
      </p:pic>
    </p:spTree>
    <p:extLst>
      <p:ext uri="{BB962C8B-B14F-4D97-AF65-F5344CB8AC3E}">
        <p14:creationId xmlns:p14="http://schemas.microsoft.com/office/powerpoint/2010/main" val="3331479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687" y="766119"/>
            <a:ext cx="8372740" cy="5395430"/>
          </a:xfrm>
          <a:prstGeom prst="rect">
            <a:avLst/>
          </a:prstGeom>
        </p:spPr>
      </p:pic>
    </p:spTree>
    <p:extLst>
      <p:ext uri="{BB962C8B-B14F-4D97-AF65-F5344CB8AC3E}">
        <p14:creationId xmlns:p14="http://schemas.microsoft.com/office/powerpoint/2010/main" val="3479474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Layer Of </a:t>
            </a:r>
            <a:r>
              <a:rPr lang="en-US" dirty="0" err="1" smtClean="0"/>
              <a:t>Fuckery</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361" y="2899644"/>
            <a:ext cx="5581684" cy="216009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4573" y="1726008"/>
            <a:ext cx="4887798" cy="14492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830" y="4804036"/>
            <a:ext cx="4909541" cy="1474215"/>
          </a:xfrm>
          <a:prstGeom prst="rect">
            <a:avLst/>
          </a:prstGeom>
        </p:spPr>
      </p:pic>
    </p:spTree>
    <p:extLst>
      <p:ext uri="{BB962C8B-B14F-4D97-AF65-F5344CB8AC3E}">
        <p14:creationId xmlns:p14="http://schemas.microsoft.com/office/powerpoint/2010/main" val="828104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 Stole This From</a:t>
            </a:r>
            <a:endParaRPr lang="en-US" dirty="0"/>
          </a:p>
        </p:txBody>
      </p:sp>
      <p:sp>
        <p:nvSpPr>
          <p:cNvPr id="3" name="Content Placeholder 2"/>
          <p:cNvSpPr>
            <a:spLocks noGrp="1"/>
          </p:cNvSpPr>
          <p:nvPr>
            <p:ph idx="1"/>
          </p:nvPr>
        </p:nvSpPr>
        <p:spPr/>
        <p:txBody>
          <a:bodyPr/>
          <a:lstStyle/>
          <a:p>
            <a:r>
              <a:rPr lang="en-US" dirty="0"/>
              <a:t>Claud Xiao</a:t>
            </a:r>
          </a:p>
          <a:p>
            <a:pPr lvl="1"/>
            <a:r>
              <a:rPr lang="en-US" dirty="0"/>
              <a:t>“The Underground Economy of Apple ID”</a:t>
            </a:r>
          </a:p>
          <a:p>
            <a:pPr lvl="2"/>
            <a:r>
              <a:rPr lang="en-US" dirty="0" err="1"/>
              <a:t>Bsides</a:t>
            </a:r>
            <a:r>
              <a:rPr lang="en-US" dirty="0"/>
              <a:t> San Francisco – 2017</a:t>
            </a:r>
          </a:p>
          <a:p>
            <a:pPr lvl="2"/>
            <a:r>
              <a:rPr lang="en-US" dirty="0"/>
              <a:t>https://github.com/secmobi/slides/</a:t>
            </a:r>
          </a:p>
          <a:p>
            <a:endParaRPr lang="en-US" dirty="0"/>
          </a:p>
          <a:p>
            <a:r>
              <a:rPr lang="en-US" dirty="0"/>
              <a:t>Section on app fraud</a:t>
            </a:r>
          </a:p>
          <a:p>
            <a:pPr lvl="1"/>
            <a:r>
              <a:rPr lang="en-US" dirty="0"/>
              <a:t>Buying app ranking</a:t>
            </a:r>
          </a:p>
          <a:p>
            <a:pPr lvl="1"/>
            <a:r>
              <a:rPr lang="en-US" dirty="0"/>
              <a:t>Rigging recommendations</a:t>
            </a:r>
          </a:p>
          <a:p>
            <a:pPr lvl="1"/>
            <a:r>
              <a:rPr lang="en-US" dirty="0"/>
              <a:t>Buying premium apps and IAP</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875" y="4714875"/>
            <a:ext cx="2143125" cy="2143125"/>
          </a:xfrm>
          <a:prstGeom prst="rect">
            <a:avLst/>
          </a:prstGeom>
        </p:spPr>
      </p:pic>
    </p:spTree>
    <p:extLst>
      <p:ext uri="{BB962C8B-B14F-4D97-AF65-F5344CB8AC3E}">
        <p14:creationId xmlns:p14="http://schemas.microsoft.com/office/powerpoint/2010/main" val="3898738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875" y="4714875"/>
            <a:ext cx="2143125" cy="2143125"/>
          </a:xfrm>
          <a:prstGeom prst="rect">
            <a:avLst/>
          </a:prstGeom>
        </p:spPr>
      </p:pic>
      <p:pic>
        <p:nvPicPr>
          <p:cNvPr id="5" name="Picture 4">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5745" y="66227"/>
            <a:ext cx="4080510" cy="5855970"/>
          </a:xfrm>
          <a:prstGeom prst="rect">
            <a:avLst/>
          </a:prstGeom>
        </p:spPr>
      </p:pic>
      <p:sp>
        <p:nvSpPr>
          <p:cNvPr id="6" name="TextBox 5"/>
          <p:cNvSpPr txBox="1"/>
          <p:nvPr/>
        </p:nvSpPr>
        <p:spPr>
          <a:xfrm>
            <a:off x="263948" y="6044474"/>
            <a:ext cx="12192000" cy="461665"/>
          </a:xfrm>
          <a:prstGeom prst="rect">
            <a:avLst/>
          </a:prstGeom>
          <a:noFill/>
        </p:spPr>
        <p:txBody>
          <a:bodyPr wrap="square" rtlCol="0">
            <a:spAutoFit/>
          </a:bodyPr>
          <a:lstStyle/>
          <a:p>
            <a:r>
              <a:rPr lang="en-US" sz="2400" dirty="0" smtClean="0">
                <a:hlinkClick r:id="rId3"/>
              </a:rPr>
              <a:t>https://twitter.com/EnglishRussia1/status/862661011882561537</a:t>
            </a:r>
            <a:endParaRPr lang="en-US" sz="2400" dirty="0"/>
          </a:p>
        </p:txBody>
      </p:sp>
    </p:spTree>
    <p:extLst>
      <p:ext uri="{BB962C8B-B14F-4D97-AF65-F5344CB8AC3E}">
        <p14:creationId xmlns:p14="http://schemas.microsoft.com/office/powerpoint/2010/main" val="1475843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To Keep In Mind</a:t>
            </a:r>
            <a:endParaRPr lang="en-US" dirty="0"/>
          </a:p>
        </p:txBody>
      </p:sp>
      <p:sp>
        <p:nvSpPr>
          <p:cNvPr id="4" name="Content Placeholder 2"/>
          <p:cNvSpPr>
            <a:spLocks noGrp="1"/>
          </p:cNvSpPr>
          <p:nvPr>
            <p:ph idx="1"/>
          </p:nvPr>
        </p:nvSpPr>
        <p:spPr>
          <a:xfrm>
            <a:off x="838200" y="1825625"/>
            <a:ext cx="10515600" cy="4351338"/>
          </a:xfrm>
        </p:spPr>
        <p:txBody>
          <a:bodyPr>
            <a:normAutofit/>
          </a:bodyPr>
          <a:lstStyle/>
          <a:p>
            <a:r>
              <a:rPr lang="en-US" dirty="0" smtClean="0"/>
              <a:t>Stay low profile</a:t>
            </a:r>
          </a:p>
          <a:p>
            <a:pPr lvl="1"/>
            <a:r>
              <a:rPr lang="en-US" dirty="0" smtClean="0"/>
              <a:t>If you go to the front page</a:t>
            </a:r>
          </a:p>
          <a:p>
            <a:pPr lvl="1"/>
            <a:r>
              <a:rPr lang="en-US" dirty="0" smtClean="0"/>
              <a:t>If you use one dev account for tons of apps</a:t>
            </a:r>
          </a:p>
          <a:p>
            <a:pPr lvl="1"/>
            <a:r>
              <a:rPr lang="en-US" dirty="0" smtClean="0"/>
              <a:t>If your shovel-ware is too blatant</a:t>
            </a:r>
          </a:p>
          <a:p>
            <a:endParaRPr lang="en-US" dirty="0"/>
          </a:p>
          <a:p>
            <a:r>
              <a:rPr lang="en-US" dirty="0" smtClean="0"/>
              <a:t>Expensive apps raise suspicions</a:t>
            </a:r>
          </a:p>
          <a:p>
            <a:pPr lvl="1"/>
            <a:r>
              <a:rPr lang="en-US" dirty="0"/>
              <a:t>Especially when they sell </a:t>
            </a:r>
            <a:r>
              <a:rPr lang="en-US" dirty="0" smtClean="0"/>
              <a:t>well</a:t>
            </a:r>
          </a:p>
          <a:p>
            <a:endParaRPr lang="en-US" dirty="0"/>
          </a:p>
          <a:p>
            <a:r>
              <a:rPr lang="en-US" dirty="0" smtClean="0"/>
              <a:t>Accounts will probably get banned at some point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896" y="1825625"/>
            <a:ext cx="2517174" cy="2097645"/>
          </a:xfrm>
          <a:prstGeom prst="rect">
            <a:avLst/>
          </a:prstGeom>
        </p:spPr>
      </p:pic>
    </p:spTree>
    <p:extLst>
      <p:ext uri="{BB962C8B-B14F-4D97-AF65-F5344CB8AC3E}">
        <p14:creationId xmlns:p14="http://schemas.microsoft.com/office/powerpoint/2010/main" val="3469358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9455" y="2053398"/>
            <a:ext cx="1505292" cy="1103881"/>
          </a:xfrm>
        </p:spPr>
      </p:pic>
      <p:cxnSp>
        <p:nvCxnSpPr>
          <p:cNvPr id="5" name="Straight Arrow Connector 4"/>
          <p:cNvCxnSpPr/>
          <p:nvPr/>
        </p:nvCxnSpPr>
        <p:spPr>
          <a:xfrm>
            <a:off x="2174747" y="2585967"/>
            <a:ext cx="5749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55111" y1="39111" x2="55111" y2="39111"/>
                        <a14:foregroundMark x1="51111" y1="57778" x2="51111" y2="57778"/>
                      </a14:backgroundRemoval>
                    </a14:imgEffect>
                  </a14:imgLayer>
                </a14:imgProps>
              </a:ext>
              <a:ext uri="{28A0092B-C50C-407E-A947-70E740481C1C}">
                <a14:useLocalDpi xmlns:a14="http://schemas.microsoft.com/office/drawing/2010/main" val="0"/>
              </a:ext>
            </a:extLst>
          </a:blip>
          <a:stretch>
            <a:fillRect/>
          </a:stretch>
        </p:blipFill>
        <p:spPr>
          <a:xfrm>
            <a:off x="2749669" y="1898815"/>
            <a:ext cx="1374304" cy="1374304"/>
          </a:xfrm>
          <a:prstGeom prst="rect">
            <a:avLst/>
          </a:prstGeom>
        </p:spPr>
      </p:pic>
      <p:cxnSp>
        <p:nvCxnSpPr>
          <p:cNvPr id="7" name="Straight Arrow Connector 6"/>
          <p:cNvCxnSpPr/>
          <p:nvPr/>
        </p:nvCxnSpPr>
        <p:spPr>
          <a:xfrm>
            <a:off x="4123973" y="2614921"/>
            <a:ext cx="5749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488651" y="2614921"/>
            <a:ext cx="5749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8965565" y="2614920"/>
            <a:ext cx="5749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3078" y="1990433"/>
            <a:ext cx="1639747" cy="122981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39106" y="2031498"/>
            <a:ext cx="1759063" cy="1166845"/>
          </a:xfrm>
          <a:prstGeom prst="rect">
            <a:avLst/>
          </a:prstGeom>
        </p:spPr>
      </p:pic>
      <p:cxnSp>
        <p:nvCxnSpPr>
          <p:cNvPr id="14" name="Straight Arrow Connector 13"/>
          <p:cNvCxnSpPr/>
          <p:nvPr/>
        </p:nvCxnSpPr>
        <p:spPr>
          <a:xfrm>
            <a:off x="10370835" y="3571103"/>
            <a:ext cx="0" cy="8279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63626" y="4564707"/>
            <a:ext cx="2414417" cy="1610397"/>
          </a:xfrm>
          <a:prstGeom prst="rect">
            <a:avLst/>
          </a:prstGeom>
        </p:spPr>
      </p:pic>
      <p:cxnSp>
        <p:nvCxnSpPr>
          <p:cNvPr id="16" name="Straight Arrow Connector 15"/>
          <p:cNvCxnSpPr/>
          <p:nvPr/>
        </p:nvCxnSpPr>
        <p:spPr>
          <a:xfrm flipH="1">
            <a:off x="8001000" y="5342965"/>
            <a:ext cx="1035424" cy="1344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060648" y="5341720"/>
            <a:ext cx="1248229" cy="12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4457" y="4596742"/>
            <a:ext cx="2744728" cy="1546326"/>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7883" y="1578926"/>
            <a:ext cx="1660432" cy="1826475"/>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83988" y="4564707"/>
            <a:ext cx="1389810" cy="1771481"/>
          </a:xfrm>
          <a:prstGeom prst="rect">
            <a:avLst/>
          </a:prstGeom>
        </p:spPr>
      </p:pic>
    </p:spTree>
    <p:extLst>
      <p:ext uri="{BB962C8B-B14F-4D97-AF65-F5344CB8AC3E}">
        <p14:creationId xmlns:p14="http://schemas.microsoft.com/office/powerpoint/2010/main" val="9614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Thanks To</a:t>
            </a:r>
            <a:endParaRPr lang="en-US" dirty="0"/>
          </a:p>
        </p:txBody>
      </p:sp>
      <p:sp>
        <p:nvSpPr>
          <p:cNvPr id="3" name="Content Placeholder 2"/>
          <p:cNvSpPr>
            <a:spLocks noGrp="1"/>
          </p:cNvSpPr>
          <p:nvPr>
            <p:ph idx="1"/>
          </p:nvPr>
        </p:nvSpPr>
        <p:spPr/>
        <p:txBody>
          <a:bodyPr/>
          <a:lstStyle/>
          <a:p>
            <a:r>
              <a:rPr lang="en-US" dirty="0"/>
              <a:t>A number of people who wish to remain anonymous</a:t>
            </a:r>
          </a:p>
          <a:p>
            <a:r>
              <a:rPr lang="en-US" dirty="0" err="1" smtClean="0"/>
              <a:t>Vyrus</a:t>
            </a:r>
            <a:endParaRPr lang="en-US" dirty="0"/>
          </a:p>
          <a:p>
            <a:r>
              <a:rPr lang="en-US" dirty="0"/>
              <a:t>Claud Xiao</a:t>
            </a:r>
          </a:p>
          <a:p>
            <a:r>
              <a:rPr lang="en-US" dirty="0"/>
              <a:t>All the </a:t>
            </a:r>
            <a:r>
              <a:rPr lang="en-US" dirty="0" err="1"/>
              <a:t>HushCon</a:t>
            </a:r>
            <a:r>
              <a:rPr lang="en-US" dirty="0"/>
              <a:t> </a:t>
            </a:r>
            <a:r>
              <a:rPr lang="en-US" dirty="0" smtClean="0"/>
              <a:t>Crew</a:t>
            </a:r>
            <a:endParaRPr lang="en-US" dirty="0"/>
          </a:p>
        </p:txBody>
      </p:sp>
    </p:spTree>
    <p:extLst>
      <p:ext uri="{BB962C8B-B14F-4D97-AF65-F5344CB8AC3E}">
        <p14:creationId xmlns:p14="http://schemas.microsoft.com/office/powerpoint/2010/main" val="35350320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Questions?</a:t>
            </a:r>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72724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 Am Not</a:t>
            </a:r>
            <a:endParaRPr lang="en-US" dirty="0"/>
          </a:p>
        </p:txBody>
      </p:sp>
      <p:sp>
        <p:nvSpPr>
          <p:cNvPr id="3" name="Content Placeholder 2"/>
          <p:cNvSpPr>
            <a:spLocks noGrp="1"/>
          </p:cNvSpPr>
          <p:nvPr>
            <p:ph idx="1"/>
          </p:nvPr>
        </p:nvSpPr>
        <p:spPr/>
        <p:txBody>
          <a:bodyPr/>
          <a:lstStyle/>
          <a:p>
            <a:r>
              <a:rPr lang="en-US" dirty="0" smtClean="0"/>
              <a:t>I am not a lawyer</a:t>
            </a:r>
          </a:p>
          <a:p>
            <a:endParaRPr lang="en-US" dirty="0" smtClean="0"/>
          </a:p>
          <a:p>
            <a:r>
              <a:rPr lang="en-US" dirty="0" smtClean="0"/>
              <a:t>I am not an accountant</a:t>
            </a:r>
          </a:p>
          <a:p>
            <a:endParaRPr lang="en-US" dirty="0" smtClean="0"/>
          </a:p>
          <a:p>
            <a:r>
              <a:rPr lang="en-US" dirty="0" smtClean="0"/>
              <a:t>I am not a financial advisor</a:t>
            </a:r>
          </a:p>
          <a:p>
            <a:endParaRPr lang="en-US" dirty="0" smtClean="0"/>
          </a:p>
          <a:p>
            <a:r>
              <a:rPr lang="en-US" dirty="0" smtClean="0"/>
              <a:t>I do not play any of those things on TV</a:t>
            </a:r>
          </a:p>
          <a:p>
            <a:endParaRPr lang="en-US" dirty="0" smtClean="0"/>
          </a:p>
          <a:p>
            <a:r>
              <a:rPr lang="en-US" dirty="0" smtClean="0"/>
              <a:t>I did not even stay at a Holiday Inn Express last night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165" y="1546412"/>
            <a:ext cx="4542117" cy="3406588"/>
          </a:xfrm>
          <a:prstGeom prst="rect">
            <a:avLst/>
          </a:prstGeom>
        </p:spPr>
      </p:pic>
    </p:spTree>
    <p:extLst>
      <p:ext uri="{BB962C8B-B14F-4D97-AF65-F5344CB8AC3E}">
        <p14:creationId xmlns:p14="http://schemas.microsoft.com/office/powerpoint/2010/main" val="546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Shouldn’t Do This</a:t>
            </a:r>
            <a:endParaRPr lang="en-US" dirty="0"/>
          </a:p>
        </p:txBody>
      </p:sp>
      <p:sp>
        <p:nvSpPr>
          <p:cNvPr id="3" name="Content Placeholder 2"/>
          <p:cNvSpPr>
            <a:spLocks noGrp="1"/>
          </p:cNvSpPr>
          <p:nvPr>
            <p:ph idx="1"/>
          </p:nvPr>
        </p:nvSpPr>
        <p:spPr/>
        <p:txBody>
          <a:bodyPr/>
          <a:lstStyle/>
          <a:p>
            <a:r>
              <a:rPr lang="en-US" dirty="0"/>
              <a:t>Each transaction in a scheme is a count of money </a:t>
            </a:r>
            <a:r>
              <a:rPr lang="en-US" dirty="0" smtClean="0"/>
              <a:t>laundering</a:t>
            </a:r>
          </a:p>
          <a:p>
            <a:pPr lvl="1"/>
            <a:r>
              <a:rPr lang="en-US" dirty="0"/>
              <a:t>https://www.justice.gov/usam/criminal-resource-manual-2101-money-laundering-overview</a:t>
            </a:r>
          </a:p>
          <a:p>
            <a:endParaRPr lang="en-US" dirty="0" smtClean="0"/>
          </a:p>
          <a:p>
            <a:r>
              <a:rPr lang="en-US" dirty="0" smtClean="0"/>
              <a:t>Each </a:t>
            </a:r>
            <a:r>
              <a:rPr lang="en-US" dirty="0"/>
              <a:t>count can land you</a:t>
            </a:r>
            <a:r>
              <a:rPr lang="en-US" dirty="0" smtClean="0"/>
              <a:t>:</a:t>
            </a:r>
          </a:p>
          <a:p>
            <a:pPr lvl="1"/>
            <a:r>
              <a:rPr lang="en-US" dirty="0"/>
              <a:t>Up to 20 years in prison</a:t>
            </a:r>
          </a:p>
          <a:p>
            <a:pPr lvl="1"/>
            <a:r>
              <a:rPr lang="en-US" dirty="0"/>
              <a:t>The greater of up to $500,000 or double the amount </a:t>
            </a:r>
            <a:r>
              <a:rPr lang="en-US" dirty="0" smtClean="0"/>
              <a:t>involved</a:t>
            </a:r>
          </a:p>
          <a:p>
            <a:pPr lvl="2"/>
            <a:r>
              <a:rPr lang="en-US" dirty="0"/>
              <a:t>https://www.law.cornell.edu/uscode/text/18/1956</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8875" y="4714875"/>
            <a:ext cx="2143125" cy="2143125"/>
          </a:xfrm>
          <a:prstGeom prst="rect">
            <a:avLst/>
          </a:prstGeom>
        </p:spPr>
      </p:pic>
    </p:spTree>
    <p:extLst>
      <p:ext uri="{BB962C8B-B14F-4D97-AF65-F5344CB8AC3E}">
        <p14:creationId xmlns:p14="http://schemas.microsoft.com/office/powerpoint/2010/main" val="3627759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You Shouldn’t Do This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804" y="2052638"/>
            <a:ext cx="4058435" cy="4186404"/>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317" y="2052638"/>
            <a:ext cx="3914812" cy="41864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0712" y="2052638"/>
            <a:ext cx="4651560" cy="4186404"/>
          </a:xfrm>
          <a:prstGeom prst="rect">
            <a:avLst/>
          </a:prstGeom>
        </p:spPr>
      </p:pic>
    </p:spTree>
    <p:extLst>
      <p:ext uri="{BB962C8B-B14F-4D97-AF65-F5344CB8AC3E}">
        <p14:creationId xmlns:p14="http://schemas.microsoft.com/office/powerpoint/2010/main" val="1045424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Elephant In The Room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00074" y="2052638"/>
            <a:ext cx="5553628" cy="4195762"/>
          </a:xfrm>
        </p:spPr>
      </p:pic>
    </p:spTree>
    <p:extLst>
      <p:ext uri="{BB962C8B-B14F-4D97-AF65-F5344CB8AC3E}">
        <p14:creationId xmlns:p14="http://schemas.microsoft.com/office/powerpoint/2010/main" val="1205438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Possible Cash Out</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2631" y="3125631"/>
            <a:ext cx="1505292" cy="1103881"/>
          </a:xfrm>
        </p:spPr>
      </p:pic>
      <p:cxnSp>
        <p:nvCxnSpPr>
          <p:cNvPr id="5" name="Straight Arrow Connector 4"/>
          <p:cNvCxnSpPr/>
          <p:nvPr/>
        </p:nvCxnSpPr>
        <p:spPr>
          <a:xfrm>
            <a:off x="1857923" y="3658200"/>
            <a:ext cx="5749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0" b="99556" l="0" r="100000">
                        <a14:foregroundMark x1="56444" y1="41778" x2="56444" y2="41778"/>
                        <a14:foregroundMark x1="51556" y1="59111" x2="51556" y2="59111"/>
                      </a14:backgroundRemoval>
                    </a14:imgEffect>
                  </a14:imgLayer>
                </a14:imgProps>
              </a:ext>
              <a:ext uri="{28A0092B-C50C-407E-A947-70E740481C1C}">
                <a14:useLocalDpi xmlns:a14="http://schemas.microsoft.com/office/drawing/2010/main" val="0"/>
              </a:ext>
            </a:extLst>
          </a:blip>
          <a:stretch>
            <a:fillRect/>
          </a:stretch>
        </p:blipFill>
        <p:spPr>
          <a:xfrm>
            <a:off x="2432845" y="2971048"/>
            <a:ext cx="1374304" cy="1374304"/>
          </a:xfrm>
          <a:prstGeom prst="rect">
            <a:avLst/>
          </a:prstGeom>
        </p:spPr>
      </p:pic>
      <p:cxnSp>
        <p:nvCxnSpPr>
          <p:cNvPr id="7" name="Straight Arrow Connector 6"/>
          <p:cNvCxnSpPr/>
          <p:nvPr/>
        </p:nvCxnSpPr>
        <p:spPr>
          <a:xfrm>
            <a:off x="3807149" y="3687154"/>
            <a:ext cx="5749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0627" y="3018815"/>
            <a:ext cx="2719401" cy="1326537"/>
          </a:xfrm>
          <a:prstGeom prst="rect">
            <a:avLst/>
          </a:prstGeom>
        </p:spPr>
      </p:pic>
      <p:cxnSp>
        <p:nvCxnSpPr>
          <p:cNvPr id="9" name="Straight Arrow Connector 8"/>
          <p:cNvCxnSpPr/>
          <p:nvPr/>
        </p:nvCxnSpPr>
        <p:spPr>
          <a:xfrm>
            <a:off x="7173998" y="3658200"/>
            <a:ext cx="5749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513714" y="3677571"/>
            <a:ext cx="57492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7504" y="2206253"/>
            <a:ext cx="2139099" cy="213909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63778" y="2831671"/>
            <a:ext cx="1342332" cy="1710965"/>
          </a:xfrm>
          <a:prstGeom prst="rect">
            <a:avLst/>
          </a:prstGeom>
        </p:spPr>
      </p:pic>
    </p:spTree>
    <p:extLst>
      <p:ext uri="{BB962C8B-B14F-4D97-AF65-F5344CB8AC3E}">
        <p14:creationId xmlns:p14="http://schemas.microsoft.com/office/powerpoint/2010/main" val="1340007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Simplest Possible Cash Out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2173" y="1342870"/>
            <a:ext cx="7692272" cy="5124237"/>
          </a:xfrm>
        </p:spPr>
      </p:pic>
      <p:sp>
        <p:nvSpPr>
          <p:cNvPr id="5" name="TextBox 4"/>
          <p:cNvSpPr txBox="1"/>
          <p:nvPr/>
        </p:nvSpPr>
        <p:spPr>
          <a:xfrm>
            <a:off x="1352746" y="5170615"/>
            <a:ext cx="7701699" cy="1323439"/>
          </a:xfrm>
          <a:prstGeom prst="rect">
            <a:avLst/>
          </a:prstGeom>
          <a:noFill/>
        </p:spPr>
        <p:txBody>
          <a:bodyPr wrap="square" rtlCol="0">
            <a:spAutoFit/>
          </a:bodyPr>
          <a:lstStyle/>
          <a:p>
            <a:pPr algn="ctr"/>
            <a:r>
              <a:rPr lang="en-US" sz="8000" dirty="0" smtClean="0">
                <a:solidFill>
                  <a:srgbClr val="FF0000"/>
                </a:solidFill>
              </a:rPr>
              <a:t>FAIL</a:t>
            </a:r>
            <a:endParaRPr lang="en-US" sz="8000" dirty="0">
              <a:solidFill>
                <a:srgbClr val="FF0000"/>
              </a:solidFill>
            </a:endParaRPr>
          </a:p>
        </p:txBody>
      </p:sp>
    </p:spTree>
    <p:extLst>
      <p:ext uri="{BB962C8B-B14F-4D97-AF65-F5344CB8AC3E}">
        <p14:creationId xmlns:p14="http://schemas.microsoft.com/office/powerpoint/2010/main" val="6709719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833</TotalTime>
  <Words>1533</Words>
  <Application>Microsoft Office PowerPoint</Application>
  <PresentationFormat>Widescreen</PresentationFormat>
  <Paragraphs>188</Paragraphs>
  <Slides>38</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Century Gothic</vt:lpstr>
      <vt:lpstr>Wingdings 3</vt:lpstr>
      <vt:lpstr>Ion</vt:lpstr>
      <vt:lpstr>Your Ransomware Worked! Now What?</vt:lpstr>
      <vt:lpstr>Agenda</vt:lpstr>
      <vt:lpstr>Who I Am</vt:lpstr>
      <vt:lpstr>Who I Am Not</vt:lpstr>
      <vt:lpstr>Why You Shouldn’t Do This</vt:lpstr>
      <vt:lpstr>Why You Shouldn’t Do This</vt:lpstr>
      <vt:lpstr>The Elephant In The Room</vt:lpstr>
      <vt:lpstr>The Simplest Possible Cash Out</vt:lpstr>
      <vt:lpstr>The Simplest Possible Cash Out</vt:lpstr>
      <vt:lpstr>Why It’s FAIL</vt:lpstr>
      <vt:lpstr>Goals For Laundering Money</vt:lpstr>
      <vt:lpstr>Goals For Laundering Money</vt:lpstr>
      <vt:lpstr>Goals For Laundering Money</vt:lpstr>
      <vt:lpstr>Goals For Laundering Money</vt:lpstr>
      <vt:lpstr>Goals For Laundering Money</vt:lpstr>
      <vt:lpstr>Goals For Laundering Money</vt:lpstr>
      <vt:lpstr>Why Would I Want to Pay Taxes?</vt:lpstr>
      <vt:lpstr>Why Would I Want to Pay Taxes?</vt:lpstr>
      <vt:lpstr>The Basics</vt:lpstr>
      <vt:lpstr>The Basics</vt:lpstr>
      <vt:lpstr>The Basics</vt:lpstr>
      <vt:lpstr>The Basics</vt:lpstr>
      <vt:lpstr>What This Looks Like</vt:lpstr>
      <vt:lpstr>Shells And Shells And Shells And…</vt:lpstr>
      <vt:lpstr>Shells And Shells And Shells And…</vt:lpstr>
      <vt:lpstr>And You End Up With…</vt:lpstr>
      <vt:lpstr>Putting It All Together</vt:lpstr>
      <vt:lpstr>Putting It All Together</vt:lpstr>
      <vt:lpstr>Putting It All Together</vt:lpstr>
      <vt:lpstr>Putting It All Together</vt:lpstr>
      <vt:lpstr>PowerPoint Presentation</vt:lpstr>
      <vt:lpstr>Another Layer Of Fuckery</vt:lpstr>
      <vt:lpstr>Who I Stole This From</vt:lpstr>
      <vt:lpstr>PowerPoint Presentation</vt:lpstr>
      <vt:lpstr>Things To Keep In Mind</vt:lpstr>
      <vt:lpstr>PowerPoint Presentation</vt:lpstr>
      <vt:lpstr>Special Thanks To</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Ransomware Worked! Now What?</dc:title>
  <dc:creator>Donald Moncrief</dc:creator>
  <cp:lastModifiedBy>Donald Moncrief</cp:lastModifiedBy>
  <cp:revision>41</cp:revision>
  <dcterms:created xsi:type="dcterms:W3CDTF">2017-05-31T22:40:59Z</dcterms:created>
  <dcterms:modified xsi:type="dcterms:W3CDTF">2017-06-15T19:45:25Z</dcterms:modified>
</cp:coreProperties>
</file>